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tags/tag42.xml" ContentType="application/vnd.openxmlformats-officedocument.presentationml.tags+xml"/>
  <Override PartName="/ppt/notesSlides/notesSlide44.xml" ContentType="application/vnd.openxmlformats-officedocument.presentationml.notesSlide+xml"/>
  <Override PartName="/ppt/tags/tag43.xml" ContentType="application/vnd.openxmlformats-officedocument.presentationml.tags+xml"/>
  <Override PartName="/ppt/notesSlides/notesSlide45.xml" ContentType="application/vnd.openxmlformats-officedocument.presentationml.notesSlide+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00" r:id="rId4"/>
    <p:sldMasterId id="2147483945" r:id="rId5"/>
  </p:sldMasterIdLst>
  <p:notesMasterIdLst>
    <p:notesMasterId r:id="rId70"/>
  </p:notesMasterIdLst>
  <p:handoutMasterIdLst>
    <p:handoutMasterId r:id="rId71"/>
  </p:handoutMasterIdLst>
  <p:sldIdLst>
    <p:sldId id="946" r:id="rId6"/>
    <p:sldId id="947" r:id="rId7"/>
    <p:sldId id="948" r:id="rId8"/>
    <p:sldId id="949" r:id="rId9"/>
    <p:sldId id="1006" r:id="rId10"/>
    <p:sldId id="954" r:id="rId11"/>
    <p:sldId id="955" r:id="rId12"/>
    <p:sldId id="956" r:id="rId13"/>
    <p:sldId id="957" r:id="rId14"/>
    <p:sldId id="958" r:id="rId15"/>
    <p:sldId id="991" r:id="rId16"/>
    <p:sldId id="1007" r:id="rId17"/>
    <p:sldId id="963" r:id="rId18"/>
    <p:sldId id="992" r:id="rId19"/>
    <p:sldId id="964" r:id="rId20"/>
    <p:sldId id="965" r:id="rId21"/>
    <p:sldId id="966" r:id="rId22"/>
    <p:sldId id="993" r:id="rId23"/>
    <p:sldId id="994" r:id="rId24"/>
    <p:sldId id="995" r:id="rId25"/>
    <p:sldId id="1008" r:id="rId26"/>
    <p:sldId id="967" r:id="rId27"/>
    <p:sldId id="968" r:id="rId28"/>
    <p:sldId id="969" r:id="rId29"/>
    <p:sldId id="970" r:id="rId30"/>
    <p:sldId id="996" r:id="rId31"/>
    <p:sldId id="971" r:id="rId32"/>
    <p:sldId id="972" r:id="rId33"/>
    <p:sldId id="973" r:id="rId34"/>
    <p:sldId id="997" r:id="rId35"/>
    <p:sldId id="1009" r:id="rId36"/>
    <p:sldId id="974" r:id="rId37"/>
    <p:sldId id="975" r:id="rId38"/>
    <p:sldId id="976" r:id="rId39"/>
    <p:sldId id="977" r:id="rId40"/>
    <p:sldId id="978" r:id="rId41"/>
    <p:sldId id="979" r:id="rId42"/>
    <p:sldId id="998" r:id="rId43"/>
    <p:sldId id="1002" r:id="rId44"/>
    <p:sldId id="1003" r:id="rId45"/>
    <p:sldId id="1010" r:id="rId46"/>
    <p:sldId id="980" r:id="rId47"/>
    <p:sldId id="981" r:id="rId48"/>
    <p:sldId id="999" r:id="rId49"/>
    <p:sldId id="982" r:id="rId50"/>
    <p:sldId id="983" r:id="rId51"/>
    <p:sldId id="1011" r:id="rId52"/>
    <p:sldId id="984" r:id="rId53"/>
    <p:sldId id="985" r:id="rId54"/>
    <p:sldId id="986" r:id="rId55"/>
    <p:sldId id="1004" r:id="rId56"/>
    <p:sldId id="1012" r:id="rId57"/>
    <p:sldId id="987" r:id="rId58"/>
    <p:sldId id="988" r:id="rId59"/>
    <p:sldId id="989" r:id="rId60"/>
    <p:sldId id="1005" r:id="rId61"/>
    <p:sldId id="1000" r:id="rId62"/>
    <p:sldId id="1001" r:id="rId63"/>
    <p:sldId id="950" r:id="rId64"/>
    <p:sldId id="951" r:id="rId65"/>
    <p:sldId id="952" r:id="rId66"/>
    <p:sldId id="953" r:id="rId67"/>
    <p:sldId id="884" r:id="rId68"/>
    <p:sldId id="885" r:id="rId69"/>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AE981-707B-4791-9E17-4D751F3047C0}" v="3" dt="2023-08-02T04:18:32.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7" autoAdjust="0"/>
    <p:restoredTop sz="94434" autoAdjust="0"/>
  </p:normalViewPr>
  <p:slideViewPr>
    <p:cSldViewPr snapToGrid="0">
      <p:cViewPr varScale="1">
        <p:scale>
          <a:sx n="67" d="100"/>
          <a:sy n="67" d="100"/>
        </p:scale>
        <p:origin x="1192" y="32"/>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iah Amin" userId="5bed6727-455b-4027-94f3-9d22a8e4d867" providerId="ADAL" clId="{FC4AE981-707B-4791-9E17-4D751F3047C0}"/>
    <pc:docChg chg="custSel modSld modMainMaster">
      <pc:chgData name="Salmiah Amin" userId="5bed6727-455b-4027-94f3-9d22a8e4d867" providerId="ADAL" clId="{FC4AE981-707B-4791-9E17-4D751F3047C0}" dt="2023-08-02T04:18:47.578" v="90" actId="20577"/>
      <pc:docMkLst>
        <pc:docMk/>
      </pc:docMkLst>
      <pc:sldChg chg="addSp delSp modSp mod">
        <pc:chgData name="Salmiah Amin" userId="5bed6727-455b-4027-94f3-9d22a8e4d867" providerId="ADAL" clId="{FC4AE981-707B-4791-9E17-4D751F3047C0}" dt="2023-08-02T04:18:47.578" v="90" actId="20577"/>
        <pc:sldMkLst>
          <pc:docMk/>
          <pc:sldMk cId="1744296593" sldId="946"/>
        </pc:sldMkLst>
        <pc:spChg chg="add mod">
          <ac:chgData name="Salmiah Amin" userId="5bed6727-455b-4027-94f3-9d22a8e4d867" providerId="ADAL" clId="{FC4AE981-707B-4791-9E17-4D751F3047C0}" dt="2023-08-02T04:18:47.578" v="90" actId="20577"/>
          <ac:spMkLst>
            <pc:docMk/>
            <pc:sldMk cId="1744296593" sldId="946"/>
            <ac:spMk id="2" creationId="{479503D5-4F69-ED16-24DA-6F269B5860EF}"/>
          </ac:spMkLst>
        </pc:spChg>
        <pc:picChg chg="del">
          <ac:chgData name="Salmiah Amin" userId="5bed6727-455b-4027-94f3-9d22a8e4d867" providerId="ADAL" clId="{FC4AE981-707B-4791-9E17-4D751F3047C0}" dt="2023-08-02T04:16:35.087" v="42" actId="478"/>
          <ac:picMkLst>
            <pc:docMk/>
            <pc:sldMk cId="1744296593" sldId="946"/>
            <ac:picMk id="4" creationId="{00000000-0000-0000-0000-000000000000}"/>
          </ac:picMkLst>
        </pc:picChg>
      </pc:sldChg>
      <pc:sldChg chg="modSp">
        <pc:chgData name="Salmiah Amin" userId="5bed6727-455b-4027-94f3-9d22a8e4d867" providerId="ADAL" clId="{FC4AE981-707B-4791-9E17-4D751F3047C0}" dt="2023-08-02T04:16:07.163" v="0"/>
        <pc:sldMkLst>
          <pc:docMk/>
          <pc:sldMk cId="246880416" sldId="949"/>
        </pc:sldMkLst>
        <pc:spChg chg="mod">
          <ac:chgData name="Salmiah Amin" userId="5bed6727-455b-4027-94f3-9d22a8e4d867" providerId="ADAL" clId="{FC4AE981-707B-4791-9E17-4D751F3047C0}" dt="2023-08-02T04:16:07.163" v="0"/>
          <ac:spMkLst>
            <pc:docMk/>
            <pc:sldMk cId="246880416" sldId="949"/>
            <ac:spMk id="2" creationId="{00000000-0000-0000-0000-000000000000}"/>
          </ac:spMkLst>
        </pc:spChg>
      </pc:sldChg>
      <pc:sldMasterChg chg="modSp mod">
        <pc:chgData name="Salmiah Amin" userId="5bed6727-455b-4027-94f3-9d22a8e4d867" providerId="ADAL" clId="{FC4AE981-707B-4791-9E17-4D751F3047C0}" dt="2023-08-02T04:16:23.322" v="41" actId="20577"/>
        <pc:sldMasterMkLst>
          <pc:docMk/>
          <pc:sldMasterMk cId="1207385006" sldId="2147484057"/>
        </pc:sldMasterMkLst>
        <pc:spChg chg="mod">
          <ac:chgData name="Salmiah Amin" userId="5bed6727-455b-4027-94f3-9d22a8e4d867" providerId="ADAL" clId="{FC4AE981-707B-4791-9E17-4D751F3047C0}" dt="2023-08-02T04:16:23.322" v="41" actId="20577"/>
          <ac:spMkLst>
            <pc:docMk/>
            <pc:sldMasterMk cId="1207385006" sldId="2147484057"/>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9412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21067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181289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80848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12520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943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93677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8344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339518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0658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30248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Introduction to Networks</a:t>
            </a:r>
            <a:r>
              <a:rPr lang="en-US" b="0" baseline="0" dirty="0"/>
              <a:t> v6.0</a:t>
            </a:r>
            <a:endParaRPr lang="en-US" b="0" dirty="0"/>
          </a:p>
          <a:p>
            <a:pPr>
              <a:buFontTx/>
              <a:buNone/>
            </a:pPr>
            <a:r>
              <a:rPr lang="en-US" sz="1200" b="0" dirty="0"/>
              <a:t>Chapter 1: Explore the Network</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877861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290682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62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44286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816460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82799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511905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1952285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3777717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165142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100075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4283560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1075994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703493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552371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252741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204550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640140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71908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27399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60235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892059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411327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821472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31115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955043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4257862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1715867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42903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921057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435838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95412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331291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64</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263624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371170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98431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23064900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02098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25439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091500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35224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52394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211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305257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636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057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89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24594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937016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95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678742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013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267447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262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805054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396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553129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604707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1072680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945938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22305940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482010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051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458867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9589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10638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8805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2986146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51805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7935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6542687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783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348482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2949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2344192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endParaRPr lang="en-US"/>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04993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280854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13049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8788813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7.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4" cstate="email">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6588371"/>
            <a:ext cx="2075644" cy="175433"/>
          </a:xfrm>
          <a:prstGeom prst="rect">
            <a:avLst/>
          </a:prstGeom>
          <a:noFill/>
        </p:spPr>
        <p:txBody>
          <a:bodyPr wrap="square" rtlCol="0">
            <a:spAutoFit/>
          </a:bodyPr>
          <a:lstStyle>
            <a:defPPr>
              <a:defRPr lang="en-US"/>
            </a:defPPr>
            <a:lvl1pPr algn="ctr">
              <a:defRPr sz="600">
                <a:solidFill>
                  <a:schemeClr val="bg2"/>
                </a:solidFill>
                <a:latin typeface="Montserrat" panose="00000500000000000000" pitchFamily="2" charset="0"/>
              </a:defRPr>
            </a:lvl1pPr>
          </a:lstStyle>
          <a:p>
            <a:pPr lvl="0"/>
            <a:r>
              <a:rPr lang="en-US" dirty="0"/>
              <a:t>AICT012-4-2-NWT-Networking Technologies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6572476"/>
            <a:ext cx="2547257" cy="175433"/>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Basic Switch and End Device Configuration</a:t>
            </a:r>
          </a:p>
        </p:txBody>
      </p:sp>
    </p:spTree>
    <p:extLst>
      <p:ext uri="{BB962C8B-B14F-4D97-AF65-F5344CB8AC3E}">
        <p14:creationId xmlns:p14="http://schemas.microsoft.com/office/powerpoint/2010/main" val="3028752020"/>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8" r:id="rId28"/>
    <p:sldLayoutId id="2147484129" r:id="rId29"/>
    <p:sldLayoutId id="2147484130" r:id="rId30"/>
    <p:sldLayoutId id="2147484131" r:id="rId31"/>
    <p:sldLayoutId id="2147484132" r:id="rId32"/>
    <p:sldLayoutId id="2147484133" r:id="rId33"/>
    <p:sldLayoutId id="2147484134" r:id="rId34"/>
    <p:sldLayoutId id="2147484135" r:id="rId35"/>
    <p:sldLayoutId id="2147484136" r:id="rId36"/>
    <p:sldLayoutId id="2147484137" r:id="rId37"/>
    <p:sldLayoutId id="2147484138" r:id="rId38"/>
    <p:sldLayoutId id="2147484139" r:id="rId39"/>
    <p:sldLayoutId id="2147484140" r:id="rId40"/>
    <p:sldLayoutId id="2147484141" r:id="rId41"/>
    <p:sldLayoutId id="2147484142" r:id="rId42"/>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4.xml"/><Relationship Id="rId1" Type="http://schemas.openxmlformats.org/officeDocument/2006/relationships/tags" Target="../tags/tag5.xml"/><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4.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tiff"/><Relationship Id="rId2" Type="http://schemas.openxmlformats.org/officeDocument/2006/relationships/slideLayout" Target="../slideLayouts/slideLayout44.xml"/><Relationship Id="rId1" Type="http://schemas.openxmlformats.org/officeDocument/2006/relationships/tags" Target="../tags/tag7.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4.xml"/><Relationship Id="rId1" Type="http://schemas.openxmlformats.org/officeDocument/2006/relationships/tags" Target="../tags/tag9.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4.xml"/><Relationship Id="rId1" Type="http://schemas.openxmlformats.org/officeDocument/2006/relationships/tags" Target="../tags/tag10.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4.xml"/><Relationship Id="rId1" Type="http://schemas.openxmlformats.org/officeDocument/2006/relationships/tags" Target="../tags/tag11.xml"/><Relationship Id="rId5" Type="http://schemas.openxmlformats.org/officeDocument/2006/relationships/image" Target="../media/image29.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4.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4.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xml"/><Relationship Id="rId1" Type="http://schemas.openxmlformats.org/officeDocument/2006/relationships/tags" Target="../tags/tag1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4.xml"/><Relationship Id="rId1" Type="http://schemas.openxmlformats.org/officeDocument/2006/relationships/tags" Target="../tags/tag17.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4.xml"/><Relationship Id="rId1" Type="http://schemas.openxmlformats.org/officeDocument/2006/relationships/tags" Target="../tags/tag18.xml"/><Relationship Id="rId5" Type="http://schemas.openxmlformats.org/officeDocument/2006/relationships/image" Target="../media/image35.tiff"/><Relationship Id="rId4" Type="http://schemas.openxmlformats.org/officeDocument/2006/relationships/image" Target="../media/image34.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4.xml"/><Relationship Id="rId1" Type="http://schemas.openxmlformats.org/officeDocument/2006/relationships/tags" Target="../tags/tag20.xml"/><Relationship Id="rId5" Type="http://schemas.openxmlformats.org/officeDocument/2006/relationships/image" Target="../media/image37.tiff"/><Relationship Id="rId4" Type="http://schemas.openxmlformats.org/officeDocument/2006/relationships/image" Target="../media/image36.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4.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4.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4.xml"/><Relationship Id="rId1" Type="http://schemas.openxmlformats.org/officeDocument/2006/relationships/tags" Target="../tags/tag24.xml"/><Relationship Id="rId4" Type="http://schemas.openxmlformats.org/officeDocument/2006/relationships/image" Target="../media/image38.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4.xml"/><Relationship Id="rId1" Type="http://schemas.openxmlformats.org/officeDocument/2006/relationships/tags" Target="../tags/tag2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4.xml"/><Relationship Id="rId1" Type="http://schemas.openxmlformats.org/officeDocument/2006/relationships/tags" Target="../tags/tag26.xml"/><Relationship Id="rId5" Type="http://schemas.openxmlformats.org/officeDocument/2006/relationships/image" Target="../media/image41.tiff"/><Relationship Id="rId4" Type="http://schemas.openxmlformats.org/officeDocument/2006/relationships/image" Target="../media/image40.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4.xml"/><Relationship Id="rId1" Type="http://schemas.openxmlformats.org/officeDocument/2006/relationships/tags" Target="../tags/tag27.xml"/><Relationship Id="rId4" Type="http://schemas.openxmlformats.org/officeDocument/2006/relationships/image" Target="../media/image42.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4.xml"/><Relationship Id="rId1" Type="http://schemas.openxmlformats.org/officeDocument/2006/relationships/tags" Target="../tags/tag28.xml"/><Relationship Id="rId5" Type="http://schemas.openxmlformats.org/officeDocument/2006/relationships/image" Target="../media/image44.tiff"/><Relationship Id="rId4" Type="http://schemas.openxmlformats.org/officeDocument/2006/relationships/image" Target="../media/image4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4.xml"/><Relationship Id="rId1" Type="http://schemas.openxmlformats.org/officeDocument/2006/relationships/tags" Target="../tags/tag29.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4.xml"/><Relationship Id="rId1" Type="http://schemas.openxmlformats.org/officeDocument/2006/relationships/tags" Target="../tags/tag3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4.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4.xml"/><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4.xml"/><Relationship Id="rId1" Type="http://schemas.openxmlformats.org/officeDocument/2006/relationships/tags" Target="../tags/tag33.xml"/><Relationship Id="rId5" Type="http://schemas.openxmlformats.org/officeDocument/2006/relationships/image" Target="../media/image48.tiff"/><Relationship Id="rId4" Type="http://schemas.openxmlformats.org/officeDocument/2006/relationships/image" Target="../media/image47.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4.xml"/><Relationship Id="rId1" Type="http://schemas.openxmlformats.org/officeDocument/2006/relationships/tags" Target="../tags/tag34.xml"/><Relationship Id="rId5" Type="http://schemas.openxmlformats.org/officeDocument/2006/relationships/image" Target="../media/image50.png"/><Relationship Id="rId4" Type="http://schemas.openxmlformats.org/officeDocument/2006/relationships/image" Target="../media/image49.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4.xml"/><Relationship Id="rId1" Type="http://schemas.openxmlformats.org/officeDocument/2006/relationships/tags" Target="../tags/tag3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4.xml"/><Relationship Id="rId1" Type="http://schemas.openxmlformats.org/officeDocument/2006/relationships/tags" Target="../tags/tag36.xml"/><Relationship Id="rId4" Type="http://schemas.openxmlformats.org/officeDocument/2006/relationships/image" Target="../media/image51.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4.xml"/><Relationship Id="rId1" Type="http://schemas.openxmlformats.org/officeDocument/2006/relationships/tags" Target="../tags/tag37.xml"/><Relationship Id="rId5" Type="http://schemas.openxmlformats.org/officeDocument/2006/relationships/image" Target="../media/image53.tiff"/><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4.xml"/><Relationship Id="rId1" Type="http://schemas.openxmlformats.org/officeDocument/2006/relationships/tags" Target="../tags/tag38.xml"/><Relationship Id="rId4" Type="http://schemas.openxmlformats.org/officeDocument/2006/relationships/image" Target="../media/image54.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4.xml"/><Relationship Id="rId1" Type="http://schemas.openxmlformats.org/officeDocument/2006/relationships/tags" Target="../tags/tag39.xml"/><Relationship Id="rId4" Type="http://schemas.openxmlformats.org/officeDocument/2006/relationships/image" Target="../media/image55.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4.xml"/><Relationship Id="rId1" Type="http://schemas.openxmlformats.org/officeDocument/2006/relationships/tags" Target="../tags/tag40.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4.xml"/><Relationship Id="rId1" Type="http://schemas.openxmlformats.org/officeDocument/2006/relationships/tags" Target="../tags/tag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4.xml"/><Relationship Id="rId1" Type="http://schemas.openxmlformats.org/officeDocument/2006/relationships/tags" Target="../tags/tag42.xml"/><Relationship Id="rId4" Type="http://schemas.openxmlformats.org/officeDocument/2006/relationships/image" Target="../media/image57.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4.xml"/><Relationship Id="rId1" Type="http://schemas.openxmlformats.org/officeDocument/2006/relationships/tags" Target="../tags/tag43.xml"/><Relationship Id="rId4" Type="http://schemas.openxmlformats.org/officeDocument/2006/relationships/image" Target="../media/image58.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4.xml"/><Relationship Id="rId1" Type="http://schemas.openxmlformats.org/officeDocument/2006/relationships/tags" Target="../tags/tag44.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4.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4.xml"/><Relationship Id="rId1" Type="http://schemas.openxmlformats.org/officeDocument/2006/relationships/tags" Target="../tags/tag4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4.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1.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4.xml"/><Relationship Id="rId1" Type="http://schemas.openxmlformats.org/officeDocument/2006/relationships/tags" Target="../tags/tag2.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4.xml"/><Relationship Id="rId1" Type="http://schemas.openxmlformats.org/officeDocument/2006/relationships/tags" Target="../tags/tag3.xml"/><Relationship Id="rId5" Type="http://schemas.openxmlformats.org/officeDocument/2006/relationships/image" Target="../media/image12.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tags" Target="../tags/tag4.xml"/><Relationship Id="rId5" Type="http://schemas.openxmlformats.org/officeDocument/2006/relationships/image" Target="../media/image15.gi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196F2EB-300C-DCEC-89D9-7E43C1C6E482}"/>
              </a:ext>
            </a:extLst>
          </p:cNvPr>
          <p:cNvSpPr txBox="1">
            <a:spLocks noChangeArrowheads="1"/>
          </p:cNvSpPr>
          <p:nvPr/>
        </p:nvSpPr>
        <p:spPr bwMode="auto">
          <a:xfrm>
            <a:off x="2808098" y="2075497"/>
            <a:ext cx="633590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r"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1pPr>
            <a:lvl2pPr marL="742950" indent="-285750" algn="ctr" rtl="0" eaLnBrk="0" fontAlgn="base" hangingPunct="0">
              <a:spcBef>
                <a:spcPct val="0"/>
              </a:spcBef>
              <a:spcAft>
                <a:spcPct val="0"/>
              </a:spcAft>
              <a:defRPr sz="2400">
                <a:solidFill>
                  <a:schemeClr val="tx1"/>
                </a:solidFill>
                <a:latin typeface="Arial" charset="0"/>
                <a:ea typeface="ＭＳ Ｐゴシック" charset="0"/>
              </a:defRPr>
            </a:lvl2pPr>
            <a:lvl3pPr marL="1143000" indent="-228600" algn="ctr" rtl="0" eaLnBrk="0" fontAlgn="base" hangingPunct="0">
              <a:spcBef>
                <a:spcPct val="0"/>
              </a:spcBef>
              <a:spcAft>
                <a:spcPct val="0"/>
              </a:spcAft>
              <a:defRPr sz="2400">
                <a:solidFill>
                  <a:schemeClr val="tx1"/>
                </a:solidFill>
                <a:latin typeface="Arial" charset="0"/>
                <a:ea typeface="ＭＳ Ｐゴシック" charset="0"/>
              </a:defRPr>
            </a:lvl3pPr>
            <a:lvl4pPr marL="1600200" indent="-228600" algn="ctr" rtl="0" eaLnBrk="0" fontAlgn="base" hangingPunct="0">
              <a:spcBef>
                <a:spcPct val="0"/>
              </a:spcBef>
              <a:spcAft>
                <a:spcPct val="0"/>
              </a:spcAft>
              <a:defRPr sz="2400">
                <a:solidFill>
                  <a:schemeClr val="tx1"/>
                </a:solidFill>
                <a:latin typeface="Arial" charset="0"/>
                <a:ea typeface="ＭＳ Ｐゴシック" charset="0"/>
              </a:defRPr>
            </a:lvl4pPr>
            <a:lvl5pPr marL="2057400" indent="-228600" algn="ctr" rtl="0" eaLnBrk="0" fontAlgn="base" hangingPunct="0">
              <a:spcBef>
                <a:spcPct val="0"/>
              </a:spcBef>
              <a:spcAft>
                <a:spcPct val="0"/>
              </a:spcAft>
              <a:defRPr sz="2400">
                <a:solidFill>
                  <a:schemeClr val="tx1"/>
                </a:solidFill>
                <a:latin typeface="Arial" charset="0"/>
                <a:ea typeface="ＭＳ Ｐゴシック" charset="0"/>
              </a:defRPr>
            </a:lvl5pPr>
            <a:lvl6pPr marL="2514600" indent="-228600" algn="ctr" rtl="0"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rtl="0"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rtl="0"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rtl="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0000"/>
              </a:lnSpc>
            </a:pPr>
            <a:r>
              <a:rPr lang="en-US" sz="3564" kern="0" dirty="0">
                <a:solidFill>
                  <a:srgbClr val="FFC000"/>
                </a:solidFill>
                <a:latin typeface="+mn-lt"/>
              </a:rPr>
              <a:t>Networking Technologies </a:t>
            </a:r>
          </a:p>
          <a:p>
            <a:pPr eaLnBrk="1" hangingPunct="1">
              <a:lnSpc>
                <a:spcPct val="100000"/>
              </a:lnSpc>
            </a:pPr>
            <a:r>
              <a:rPr lang="en-US" sz="1501" kern="0" dirty="0">
                <a:solidFill>
                  <a:srgbClr val="FFC000"/>
                </a:solidFill>
                <a:latin typeface="+mn-lt"/>
              </a:rPr>
              <a:t>AICT012-4-2 and Version VE3</a:t>
            </a:r>
          </a:p>
        </p:txBody>
      </p:sp>
      <p:sp>
        <p:nvSpPr>
          <p:cNvPr id="5" name="Subtitle 2">
            <a:extLst>
              <a:ext uri="{FF2B5EF4-FFF2-40B4-BE49-F238E27FC236}">
                <a16:creationId xmlns:a16="http://schemas.microsoft.com/office/drawing/2014/main" id="{4EE2DD78-CADC-F0E7-0263-7D0E88109D71}"/>
              </a:ext>
            </a:extLst>
          </p:cNvPr>
          <p:cNvSpPr>
            <a:spLocks noGrp="1"/>
          </p:cNvSpPr>
          <p:nvPr>
            <p:ph type="subTitle" idx="1"/>
          </p:nvPr>
        </p:nvSpPr>
        <p:spPr>
          <a:xfrm>
            <a:off x="2601686" y="3676009"/>
            <a:ext cx="6415378" cy="1748137"/>
          </a:xfrm>
        </p:spPr>
        <p:txBody>
          <a:bodyPr/>
          <a:lstStyle/>
          <a:p>
            <a:r>
              <a:rPr lang="en-US" sz="2400" dirty="0">
                <a:latin typeface="+mn-lt"/>
              </a:rPr>
              <a:t>Basic Switch and End Device Configuration</a:t>
            </a:r>
          </a:p>
          <a:p>
            <a:endParaRPr lang="en-US" dirty="0"/>
          </a:p>
        </p:txBody>
      </p:sp>
    </p:spTree>
    <p:extLst>
      <p:ext uri="{BB962C8B-B14F-4D97-AF65-F5344CB8AC3E}">
        <p14:creationId xmlns:p14="http://schemas.microsoft.com/office/powerpoint/2010/main" val="1744296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1527900"/>
            <a:ext cx="8820668" cy="1125021"/>
          </a:xfrm>
        </p:spPr>
        <p:txBody>
          <a:bodyPr/>
          <a:lstStyle/>
          <a:p>
            <a:pPr algn="just">
              <a:buFont typeface="Arial" panose="020B0604020202020204" pitchFamily="34" charset="0"/>
              <a:buChar char="•"/>
            </a:pPr>
            <a:r>
              <a:rPr lang="en-US" sz="2000" dirty="0">
                <a:latin typeface="Century Gothic" panose="020B0502020202020204" pitchFamily="34" charset="0"/>
              </a:rPr>
              <a:t>Terminal emulation programs are used to connect to a network device by either a console port or by an SSH/Telnet connection.</a:t>
            </a:r>
          </a:p>
          <a:p>
            <a:pPr algn="just">
              <a:buFont typeface="Arial" panose="020B0604020202020204" pitchFamily="34" charset="0"/>
              <a:buChar char="•"/>
            </a:pPr>
            <a:r>
              <a:rPr lang="en-US" sz="2000" dirty="0">
                <a:latin typeface="Century Gothic" panose="020B0502020202020204" pitchFamily="34" charset="0"/>
              </a:rPr>
              <a:t>There are several terminal emulation programs to chose from such as PuTTY, Tera Term and SecureCRT. </a:t>
            </a:r>
          </a:p>
          <a:p>
            <a:pPr algn="just"/>
            <a:endParaRPr lang="en-US" sz="3200" dirty="0">
              <a:latin typeface="Century Gothic" panose="020B0502020202020204" pitchFamily="34" charset="0"/>
            </a:endParaRPr>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269472" y="3139440"/>
            <a:ext cx="3289028" cy="3240518"/>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3639948" y="3139440"/>
            <a:ext cx="5402278" cy="3133838"/>
          </a:xfrm>
          <a:prstGeom prst="rect">
            <a:avLst/>
          </a:prstGeom>
        </p:spPr>
      </p:pic>
    </p:spTree>
    <p:custDataLst>
      <p:tags r:id="rId1"/>
    </p:custDataLst>
    <p:extLst>
      <p:ext uri="{BB962C8B-B14F-4D97-AF65-F5344CB8AC3E}">
        <p14:creationId xmlns:p14="http://schemas.microsoft.com/office/powerpoint/2010/main" val="182397539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2.1 Cisco IOS Access</a:t>
            </a:r>
            <a:endParaRPr lang="en-US" altLang="en-US" sz="5400" dirty="0"/>
          </a:p>
        </p:txBody>
      </p:sp>
    </p:spTree>
    <p:custDataLst>
      <p:tags r:id="rId1"/>
    </p:custDataLst>
    <p:extLst>
      <p:ext uri="{BB962C8B-B14F-4D97-AF65-F5344CB8AC3E}">
        <p14:creationId xmlns:p14="http://schemas.microsoft.com/office/powerpoint/2010/main" val="12804542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BA30-CF6C-8994-DECA-4A464382B909}"/>
              </a:ext>
            </a:extLst>
          </p:cNvPr>
          <p:cNvSpPr>
            <a:spLocks noGrp="1"/>
          </p:cNvSpPr>
          <p:nvPr>
            <p:ph type="ctrTitle"/>
          </p:nvPr>
        </p:nvSpPr>
        <p:spPr>
          <a:xfrm>
            <a:off x="2143881" y="2428877"/>
            <a:ext cx="6754812" cy="1470025"/>
          </a:xfrm>
        </p:spPr>
        <p:txBody>
          <a:bodyPr/>
          <a:lstStyle/>
          <a:p>
            <a:r>
              <a:rPr lang="en-US" dirty="0"/>
              <a:t>2.2 IOS Navigations </a:t>
            </a:r>
            <a:endParaRPr lang="en-MY" dirty="0"/>
          </a:p>
        </p:txBody>
      </p:sp>
    </p:spTree>
    <p:extLst>
      <p:ext uri="{BB962C8B-B14F-4D97-AF65-F5344CB8AC3E}">
        <p14:creationId xmlns:p14="http://schemas.microsoft.com/office/powerpoint/2010/main" val="252228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328656" y="1389715"/>
            <a:ext cx="4182384" cy="1574604"/>
          </a:xfrm>
        </p:spPr>
        <p:txBody>
          <a:bodyPr/>
          <a:lstStyle/>
          <a:p>
            <a:pPr marL="0" indent="0" algn="just">
              <a:buNone/>
            </a:pPr>
            <a:r>
              <a:rPr lang="en-US" b="1" dirty="0">
                <a:latin typeface="Century Gothic" panose="020B0502020202020204" pitchFamily="34" charset="0"/>
              </a:rPr>
              <a:t>User EXEC Mode: </a:t>
            </a:r>
          </a:p>
          <a:p>
            <a:pPr lvl="1" algn="just"/>
            <a:r>
              <a:rPr lang="en-US" dirty="0">
                <a:latin typeface="Century Gothic" panose="020B0502020202020204" pitchFamily="34" charset="0"/>
              </a:rPr>
              <a:t>Allows access to only a </a:t>
            </a:r>
            <a:r>
              <a:rPr lang="en-US" b="1" dirty="0">
                <a:latin typeface="Century Gothic" panose="020B0502020202020204" pitchFamily="34" charset="0"/>
              </a:rPr>
              <a:t>limited number of basic monitoring commands</a:t>
            </a:r>
          </a:p>
          <a:p>
            <a:pPr lvl="1" algn="just"/>
            <a:r>
              <a:rPr lang="en-US" dirty="0">
                <a:latin typeface="Century Gothic" panose="020B0502020202020204" pitchFamily="34" charset="0"/>
              </a:rPr>
              <a:t>Identified by the CLI prompt that ends with the </a:t>
            </a:r>
            <a:r>
              <a:rPr lang="en-US" b="1" dirty="0">
                <a:latin typeface="Century Gothic" panose="020B0502020202020204" pitchFamily="34" charset="0"/>
              </a:rPr>
              <a:t>&gt; symbol</a:t>
            </a:r>
          </a:p>
          <a:p>
            <a:pPr lvl="1"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marL="0" indent="0" algn="just">
              <a:buNone/>
            </a:pPr>
            <a:endParaRPr lang="en-US" dirty="0">
              <a:latin typeface="Century Gothic" panose="020B0502020202020204" pitchFamily="34" charset="0"/>
            </a:endParaRPr>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328656" y="3653024"/>
            <a:ext cx="4182384"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just">
              <a:buNone/>
            </a:pPr>
            <a:r>
              <a:rPr lang="en-US" sz="2000" b="1" dirty="0">
                <a:latin typeface="Century Gothic" panose="020B0502020202020204" pitchFamily="34" charset="0"/>
              </a:rPr>
              <a:t>Privileged EXEC Mode: </a:t>
            </a:r>
          </a:p>
          <a:p>
            <a:pPr lvl="1" algn="just"/>
            <a:r>
              <a:rPr lang="en-US" sz="2000" dirty="0">
                <a:latin typeface="Century Gothic" panose="020B0502020202020204" pitchFamily="34" charset="0"/>
              </a:rPr>
              <a:t>Allows access to </a:t>
            </a:r>
            <a:r>
              <a:rPr lang="en-US" sz="2000" b="1" dirty="0">
                <a:latin typeface="Century Gothic" panose="020B0502020202020204" pitchFamily="34" charset="0"/>
              </a:rPr>
              <a:t>all commands and features</a:t>
            </a:r>
          </a:p>
          <a:p>
            <a:pPr lvl="1" algn="just"/>
            <a:r>
              <a:rPr lang="en-US" sz="2000" dirty="0">
                <a:latin typeface="Century Gothic" panose="020B0502020202020204" pitchFamily="34" charset="0"/>
              </a:rPr>
              <a:t>Identified by the CLI prompt that ends with the </a:t>
            </a:r>
            <a:r>
              <a:rPr lang="en-US" sz="2000" b="1" dirty="0">
                <a:latin typeface="Century Gothic" panose="020B0502020202020204" pitchFamily="34" charset="0"/>
              </a:rPr>
              <a:t># symbol</a:t>
            </a:r>
          </a:p>
          <a:p>
            <a:pPr lvl="1"/>
            <a:endParaRPr lang="en-US" sz="2000" dirty="0">
              <a:latin typeface="Century Gothic" panose="020B0502020202020204" pitchFamily="34" charset="0"/>
            </a:endParaRPr>
          </a:p>
          <a:p>
            <a:endParaRPr lang="en-US" sz="2000" dirty="0">
              <a:latin typeface="Century Gothic" panose="020B0502020202020204" pitchFamily="34" charset="0"/>
            </a:endParaRPr>
          </a:p>
          <a:p>
            <a:pPr marL="0" indent="0">
              <a:buNone/>
            </a:pPr>
            <a:endParaRPr lang="en-US" sz="2000" dirty="0">
              <a:latin typeface="Century Gothic" panose="020B0502020202020204" pitchFamily="34" charset="0"/>
            </a:endParaRPr>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44740" y="1561564"/>
            <a:ext cx="3043306" cy="996321"/>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44994" y="2642336"/>
            <a:ext cx="3043052" cy="1002203"/>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4227150"/>
            <a:ext cx="3056006" cy="1000478"/>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5355952"/>
            <a:ext cx="3056006" cy="927717"/>
          </a:xfrm>
          <a:prstGeom prst="rect">
            <a:avLst/>
          </a:prstGeom>
        </p:spPr>
      </p:pic>
    </p:spTree>
    <p:custDataLst>
      <p:tags r:id="rId1"/>
    </p:custDataLst>
    <p:extLst>
      <p:ext uri="{BB962C8B-B14F-4D97-AF65-F5344CB8AC3E}">
        <p14:creationId xmlns:p14="http://schemas.microsoft.com/office/powerpoint/2010/main" val="175116133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IOS CLI Primary Command Modes</a:t>
            </a:r>
            <a:endParaRPr lang="en-US" altLang="en-US" sz="5400" dirty="0"/>
          </a:p>
        </p:txBody>
      </p:sp>
    </p:spTree>
    <p:custDataLst>
      <p:tags r:id="rId1"/>
    </p:custDataLst>
    <p:extLst>
      <p:ext uri="{BB962C8B-B14F-4D97-AF65-F5344CB8AC3E}">
        <p14:creationId xmlns:p14="http://schemas.microsoft.com/office/powerpoint/2010/main" val="215242161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8628" y="821664"/>
            <a:ext cx="8772157" cy="838200"/>
          </a:xfrm>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178628" y="2095477"/>
            <a:ext cx="4439092" cy="3433526"/>
          </a:xfrm>
        </p:spPr>
        <p:txBody>
          <a:bodyPr/>
          <a:lstStyle/>
          <a:p>
            <a:pPr marL="0" indent="0" algn="just">
              <a:spcAft>
                <a:spcPts val="100"/>
              </a:spcAft>
              <a:buNone/>
            </a:pPr>
            <a:r>
              <a:rPr lang="en-US" sz="2000" b="1" dirty="0">
                <a:latin typeface="Century Gothic" panose="020B0502020202020204" pitchFamily="34" charset="0"/>
              </a:rPr>
              <a:t>Global Configuration Mode:</a:t>
            </a:r>
          </a:p>
          <a:p>
            <a:pPr lvl="1" algn="just">
              <a:spcAft>
                <a:spcPts val="100"/>
              </a:spcAft>
            </a:pPr>
            <a:r>
              <a:rPr lang="en-US" dirty="0">
                <a:latin typeface="Century Gothic" panose="020B0502020202020204" pitchFamily="34" charset="0"/>
              </a:rPr>
              <a:t>Used to access configuration </a:t>
            </a:r>
            <a:r>
              <a:rPr lang="en-US" b="1" dirty="0">
                <a:latin typeface="Century Gothic" panose="020B0502020202020204" pitchFamily="34" charset="0"/>
              </a:rPr>
              <a:t>options </a:t>
            </a:r>
            <a:r>
              <a:rPr lang="en-US" dirty="0">
                <a:latin typeface="Century Gothic" panose="020B0502020202020204" pitchFamily="34" charset="0"/>
              </a:rPr>
              <a:t>on the device </a:t>
            </a:r>
          </a:p>
          <a:p>
            <a:pPr marL="142875" lvl="1" indent="0" algn="just">
              <a:spcAft>
                <a:spcPts val="100"/>
              </a:spcAft>
              <a:buNone/>
            </a:pPr>
            <a:endParaRPr lang="en-US" dirty="0">
              <a:latin typeface="Century Gothic" panose="020B0502020202020204" pitchFamily="34" charset="0"/>
            </a:endParaRPr>
          </a:p>
          <a:p>
            <a:pPr marL="0" indent="0" algn="just">
              <a:spcAft>
                <a:spcPts val="100"/>
              </a:spcAft>
              <a:buNone/>
            </a:pPr>
            <a:r>
              <a:rPr lang="en-US" sz="2000" b="1" dirty="0">
                <a:latin typeface="Century Gothic" panose="020B0502020202020204" pitchFamily="34" charset="0"/>
              </a:rPr>
              <a:t>Line Configuration Mode: </a:t>
            </a:r>
          </a:p>
          <a:p>
            <a:pPr lvl="1" algn="just"/>
            <a:r>
              <a:rPr lang="en-US" dirty="0">
                <a:latin typeface="Century Gothic" panose="020B0502020202020204" pitchFamily="34" charset="0"/>
              </a:rPr>
              <a:t>Used to configure </a:t>
            </a:r>
            <a:r>
              <a:rPr lang="en-US" b="1" dirty="0">
                <a:latin typeface="Century Gothic" panose="020B0502020202020204" pitchFamily="34" charset="0"/>
              </a:rPr>
              <a:t>console, SSH, Telnet or AUX </a:t>
            </a:r>
            <a:r>
              <a:rPr lang="en-US" dirty="0">
                <a:latin typeface="Century Gothic" panose="020B0502020202020204" pitchFamily="34" charset="0"/>
              </a:rPr>
              <a:t>access</a:t>
            </a:r>
          </a:p>
          <a:p>
            <a:pPr marL="142875" lvl="1" indent="0" algn="just">
              <a:spcAft>
                <a:spcPts val="100"/>
              </a:spcAft>
              <a:buNone/>
            </a:pPr>
            <a:endParaRPr lang="en-US" dirty="0">
              <a:latin typeface="Century Gothic" panose="020B0502020202020204" pitchFamily="34" charset="0"/>
            </a:endParaRPr>
          </a:p>
          <a:p>
            <a:pPr marL="0" indent="0" algn="just">
              <a:spcAft>
                <a:spcPts val="100"/>
              </a:spcAft>
              <a:buNone/>
            </a:pPr>
            <a:r>
              <a:rPr lang="en-US" sz="2000" b="1" dirty="0">
                <a:latin typeface="Century Gothic" panose="020B0502020202020204" pitchFamily="34" charset="0"/>
              </a:rPr>
              <a:t>Interface Configuration Mode:</a:t>
            </a:r>
            <a:r>
              <a:rPr lang="en-US" sz="2000" dirty="0">
                <a:latin typeface="Century Gothic" panose="020B0502020202020204" pitchFamily="34" charset="0"/>
              </a:rPr>
              <a:t> </a:t>
            </a:r>
          </a:p>
          <a:p>
            <a:pPr lvl="1" algn="just"/>
            <a:r>
              <a:rPr lang="en-US" dirty="0">
                <a:latin typeface="Century Gothic" panose="020B0502020202020204" pitchFamily="34" charset="0"/>
              </a:rPr>
              <a:t>Used to configure a </a:t>
            </a:r>
            <a:r>
              <a:rPr lang="en-US" b="1" dirty="0">
                <a:latin typeface="Century Gothic" panose="020B0502020202020204" pitchFamily="34" charset="0"/>
              </a:rPr>
              <a:t>switch port</a:t>
            </a:r>
            <a:r>
              <a:rPr lang="en-US" dirty="0">
                <a:latin typeface="Century Gothic" panose="020B0502020202020204" pitchFamily="34" charset="0"/>
              </a:rPr>
              <a:t> or </a:t>
            </a:r>
            <a:r>
              <a:rPr lang="en-US" b="1" dirty="0">
                <a:latin typeface="Century Gothic" panose="020B0502020202020204" pitchFamily="34" charset="0"/>
              </a:rPr>
              <a:t>router interface</a:t>
            </a:r>
          </a:p>
          <a:p>
            <a:pPr lvl="1"/>
            <a:endParaRPr lang="en-US" sz="2800" dirty="0">
              <a:latin typeface="Century Gothic" panose="020B0502020202020204" pitchFamily="34" charset="0"/>
            </a:endParaRPr>
          </a:p>
          <a:p>
            <a:endParaRPr lang="en-US" sz="3200" dirty="0">
              <a:latin typeface="Century Gothic" panose="020B0502020202020204" pitchFamily="34" charset="0"/>
            </a:endParaRPr>
          </a:p>
          <a:p>
            <a:pPr marL="0" indent="0">
              <a:buNone/>
            </a:pPr>
            <a:endParaRPr lang="en-US" sz="3200" dirty="0">
              <a:latin typeface="Century Gothic" panose="020B0502020202020204" pitchFamily="34" charset="0"/>
            </a:endParaRPr>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4926358" y="2166295"/>
            <a:ext cx="3912284" cy="1060664"/>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4920186" y="3733800"/>
            <a:ext cx="3887976" cy="1054074"/>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4926359" y="5332353"/>
            <a:ext cx="3912284" cy="1082964"/>
          </a:xfrm>
          <a:prstGeom prst="rect">
            <a:avLst/>
          </a:prstGeom>
        </p:spPr>
      </p:pic>
    </p:spTree>
    <p:custDataLst>
      <p:tags r:id="rId1"/>
    </p:custDataLst>
    <p:extLst>
      <p:ext uri="{BB962C8B-B14F-4D97-AF65-F5344CB8AC3E}">
        <p14:creationId xmlns:p14="http://schemas.microsoft.com/office/powerpoint/2010/main" val="74218132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93868" y="1418700"/>
            <a:ext cx="4530532" cy="3675778"/>
          </a:xfrm>
        </p:spPr>
        <p:txBody>
          <a:bodyPr/>
          <a:lstStyle/>
          <a:p>
            <a:pPr algn="just"/>
            <a:r>
              <a:rPr lang="en-US" sz="2000" b="1" dirty="0">
                <a:latin typeface="Century Gothic" panose="020B0502020202020204" pitchFamily="34" charset="0"/>
              </a:rPr>
              <a:t>Privileged EXEC Mode:</a:t>
            </a:r>
          </a:p>
          <a:p>
            <a:pPr lvl="1" algn="just">
              <a:spcAft>
                <a:spcPts val="400"/>
              </a:spcAft>
            </a:pPr>
            <a:r>
              <a:rPr lang="en-US" sz="1800" dirty="0">
                <a:latin typeface="Century Gothic" panose="020B0502020202020204" pitchFamily="34" charset="0"/>
              </a:rPr>
              <a:t>To move from user EXEC mode to privilege EXEC mode, use the </a:t>
            </a:r>
            <a:r>
              <a:rPr lang="en-US" sz="1800" b="1" dirty="0">
                <a:latin typeface="Century Gothic" panose="020B0502020202020204" pitchFamily="34" charset="0"/>
              </a:rPr>
              <a:t>enabled </a:t>
            </a:r>
            <a:r>
              <a:rPr lang="en-US" sz="1800" dirty="0">
                <a:latin typeface="Century Gothic" panose="020B0502020202020204" pitchFamily="34" charset="0"/>
              </a:rPr>
              <a:t>command.</a:t>
            </a:r>
            <a:endParaRPr lang="en-US" sz="1800" b="1" dirty="0">
              <a:latin typeface="Century Gothic" panose="020B0502020202020204" pitchFamily="34" charset="0"/>
            </a:endParaRPr>
          </a:p>
          <a:p>
            <a:pPr algn="just"/>
            <a:r>
              <a:rPr lang="en-US" sz="2000" b="1" dirty="0">
                <a:latin typeface="Century Gothic" panose="020B0502020202020204" pitchFamily="34" charset="0"/>
              </a:rPr>
              <a:t>Global Configuration Mode: </a:t>
            </a:r>
          </a:p>
          <a:p>
            <a:pPr lvl="1" algn="just"/>
            <a:r>
              <a:rPr lang="en-US" sz="1800" dirty="0">
                <a:latin typeface="Century Gothic" panose="020B0502020202020204" pitchFamily="34" charset="0"/>
              </a:rPr>
              <a:t>To move in and out of global configuration mode, use the </a:t>
            </a:r>
            <a:r>
              <a:rPr lang="en-US" sz="1800" b="1" dirty="0">
                <a:latin typeface="Century Gothic" panose="020B0502020202020204" pitchFamily="34" charset="0"/>
              </a:rPr>
              <a:t>configure terminal </a:t>
            </a:r>
            <a:r>
              <a:rPr lang="en-US" sz="1800" dirty="0">
                <a:latin typeface="Century Gothic" panose="020B0502020202020204" pitchFamily="34" charset="0"/>
              </a:rPr>
              <a:t>command. To return to privilege EXEC mode, use the </a:t>
            </a:r>
            <a:r>
              <a:rPr lang="en-US" sz="1800" b="1" dirty="0">
                <a:latin typeface="Century Gothic" panose="020B0502020202020204" pitchFamily="34" charset="0"/>
              </a:rPr>
              <a:t>exit</a:t>
            </a:r>
            <a:r>
              <a:rPr lang="en-US" sz="1800" dirty="0">
                <a:latin typeface="Century Gothic" panose="020B0502020202020204" pitchFamily="34" charset="0"/>
              </a:rPr>
              <a:t> command. </a:t>
            </a:r>
          </a:p>
          <a:p>
            <a:pPr algn="just"/>
            <a:r>
              <a:rPr lang="en-US" sz="2000" b="1" dirty="0">
                <a:latin typeface="Century Gothic" panose="020B0502020202020204" pitchFamily="34" charset="0"/>
              </a:rPr>
              <a:t>Line Configuration Mode: </a:t>
            </a:r>
          </a:p>
          <a:p>
            <a:pPr lvl="1" algn="just"/>
            <a:r>
              <a:rPr lang="en-US" sz="1800" dirty="0">
                <a:latin typeface="Century Gothic" panose="020B0502020202020204" pitchFamily="34" charset="0"/>
              </a:rPr>
              <a:t>To move in and out of line configuration mode, use the </a:t>
            </a:r>
            <a:r>
              <a:rPr lang="en-US" sz="1800" b="1" dirty="0">
                <a:latin typeface="Century Gothic" panose="020B0502020202020204" pitchFamily="34" charset="0"/>
              </a:rPr>
              <a:t>line </a:t>
            </a:r>
            <a:r>
              <a:rPr lang="en-US" sz="1800" dirty="0">
                <a:latin typeface="Century Gothic" panose="020B0502020202020204" pitchFamily="34" charset="0"/>
              </a:rPr>
              <a:t>command followed by the management line type. To return to global configuration mode, use the </a:t>
            </a:r>
            <a:r>
              <a:rPr lang="en-US" sz="1800" b="1" dirty="0">
                <a:latin typeface="Century Gothic" panose="020B0502020202020204" pitchFamily="34" charset="0"/>
              </a:rPr>
              <a:t>exit</a:t>
            </a:r>
            <a:r>
              <a:rPr lang="en-US" sz="1800" dirty="0">
                <a:latin typeface="Century Gothic" panose="020B0502020202020204" pitchFamily="34" charset="0"/>
              </a:rPr>
              <a:t> command. </a:t>
            </a:r>
          </a:p>
          <a:p>
            <a:endParaRPr lang="en-US" sz="2000" dirty="0">
              <a:latin typeface="Century Gothic" panose="020B0502020202020204" pitchFamily="34" charset="0"/>
            </a:endParaRPr>
          </a:p>
          <a:p>
            <a:pPr marL="0" indent="0">
              <a:buNone/>
            </a:pPr>
            <a:endParaRPr lang="en-US" sz="2000" dirty="0">
              <a:latin typeface="Century Gothic" panose="020B0502020202020204" pitchFamily="34" charset="0"/>
            </a:endParaRPr>
          </a:p>
          <a:p>
            <a:endParaRPr lang="en-US" altLang="ja-JP" sz="2000" dirty="0">
              <a:latin typeface="Century Gothic" panose="020B0502020202020204" pitchFamily="34" charset="0"/>
            </a:endParaRPr>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rotWithShape="1">
          <a:blip r:embed="rId4"/>
          <a:srcRect r="50778"/>
          <a:stretch/>
        </p:blipFill>
        <p:spPr>
          <a:xfrm>
            <a:off x="5015262" y="1418699"/>
            <a:ext cx="2833338" cy="1080863"/>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rotWithShape="1">
          <a:blip r:embed="rId5"/>
          <a:srcRect r="44721"/>
          <a:stretch/>
        </p:blipFill>
        <p:spPr>
          <a:xfrm>
            <a:off x="5137182" y="3174888"/>
            <a:ext cx="3275298" cy="1047638"/>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rotWithShape="1">
          <a:blip r:embed="rId6"/>
          <a:srcRect r="21101"/>
          <a:stretch/>
        </p:blipFill>
        <p:spPr>
          <a:xfrm>
            <a:off x="4811886" y="5117416"/>
            <a:ext cx="4154139" cy="933064"/>
          </a:xfrm>
          <a:prstGeom prst="rect">
            <a:avLst/>
          </a:prstGeom>
        </p:spPr>
      </p:pic>
    </p:spTree>
    <p:custDataLst>
      <p:tags r:id="rId1"/>
    </p:custDataLst>
    <p:extLst>
      <p:ext uri="{BB962C8B-B14F-4D97-AF65-F5344CB8AC3E}">
        <p14:creationId xmlns:p14="http://schemas.microsoft.com/office/powerpoint/2010/main" val="74573628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89616" y="1356223"/>
            <a:ext cx="8573384" cy="2928646"/>
          </a:xfrm>
        </p:spPr>
        <p:txBody>
          <a:bodyPr/>
          <a:lstStyle/>
          <a:p>
            <a:pPr marL="0" indent="0" algn="just">
              <a:buNone/>
            </a:pPr>
            <a:r>
              <a:rPr lang="en-US" sz="2000" b="1" dirty="0" err="1">
                <a:latin typeface="Century Gothic" panose="020B0502020202020204" pitchFamily="34" charset="0"/>
              </a:rPr>
              <a:t>Subconfiguration</a:t>
            </a:r>
            <a:r>
              <a:rPr lang="en-US" sz="2000" b="1" dirty="0">
                <a:latin typeface="Century Gothic" panose="020B0502020202020204" pitchFamily="34" charset="0"/>
              </a:rPr>
              <a:t> Modes: </a:t>
            </a:r>
          </a:p>
          <a:p>
            <a:pPr lvl="1" algn="just"/>
            <a:r>
              <a:rPr lang="en-US" dirty="0">
                <a:latin typeface="Century Gothic" panose="020B0502020202020204" pitchFamily="34" charset="0"/>
              </a:rPr>
              <a:t>To move out of any subconfiguration mode to get back to global configuration mode, use the </a:t>
            </a:r>
            <a:r>
              <a:rPr lang="en-US" b="1" dirty="0">
                <a:latin typeface="Century Gothic" panose="020B0502020202020204" pitchFamily="34" charset="0"/>
              </a:rPr>
              <a:t>exit</a:t>
            </a:r>
            <a:r>
              <a:rPr lang="en-US" b="1" i="1" dirty="0">
                <a:latin typeface="Century Gothic" panose="020B0502020202020204" pitchFamily="34" charset="0"/>
              </a:rPr>
              <a:t> </a:t>
            </a:r>
            <a:r>
              <a:rPr lang="en-US" dirty="0">
                <a:latin typeface="Century Gothic" panose="020B0502020202020204" pitchFamily="34" charset="0"/>
              </a:rPr>
              <a:t>command. To return to privilege EXEC mode, use the </a:t>
            </a:r>
            <a:r>
              <a:rPr lang="en-US" b="1" dirty="0">
                <a:latin typeface="Century Gothic" panose="020B0502020202020204" pitchFamily="34" charset="0"/>
              </a:rPr>
              <a:t>end</a:t>
            </a:r>
            <a:r>
              <a:rPr lang="en-US" dirty="0">
                <a:latin typeface="Century Gothic" panose="020B0502020202020204" pitchFamily="34" charset="0"/>
              </a:rPr>
              <a:t> command or key combination </a:t>
            </a:r>
            <a:r>
              <a:rPr lang="en-US" b="1" dirty="0">
                <a:latin typeface="Century Gothic" panose="020B0502020202020204" pitchFamily="34" charset="0"/>
              </a:rPr>
              <a:t>Ctrl +Z</a:t>
            </a:r>
            <a:r>
              <a:rPr lang="en-US" dirty="0">
                <a:latin typeface="Century Gothic" panose="020B0502020202020204" pitchFamily="34" charset="0"/>
              </a:rPr>
              <a:t>. </a:t>
            </a:r>
          </a:p>
          <a:p>
            <a:endParaRPr lang="en-US" altLang="ja-JP" sz="2000" dirty="0">
              <a:latin typeface="Century Gothic" panose="020B0502020202020204" pitchFamily="34" charset="0"/>
            </a:endParaRPr>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rotWithShape="1">
          <a:blip r:embed="rId4"/>
          <a:srcRect r="37853" b="7344"/>
          <a:stretch/>
        </p:blipFill>
        <p:spPr>
          <a:xfrm>
            <a:off x="1651665" y="3011865"/>
            <a:ext cx="5649285" cy="1074028"/>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1074746" y="5622456"/>
            <a:ext cx="7267377" cy="853551"/>
          </a:xfrm>
          <a:prstGeom prst="rect">
            <a:avLst/>
          </a:prstGeom>
        </p:spPr>
      </p:pic>
      <p:sp>
        <p:nvSpPr>
          <p:cNvPr id="8" name="Rectangle 6">
            <a:extLst>
              <a:ext uri="{FF2B5EF4-FFF2-40B4-BE49-F238E27FC236}">
                <a16:creationId xmlns:a16="http://schemas.microsoft.com/office/drawing/2014/main" id="{FDB50C7D-A789-1947-A197-D4C18A6B4C22}"/>
              </a:ext>
            </a:extLst>
          </p:cNvPr>
          <p:cNvSpPr txBox="1">
            <a:spLocks noChangeArrowheads="1"/>
          </p:cNvSpPr>
          <p:nvPr/>
        </p:nvSpPr>
        <p:spPr bwMode="auto">
          <a:xfrm>
            <a:off x="247534" y="3855719"/>
            <a:ext cx="8573384" cy="230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142875" lvl="1" indent="0" algn="just">
              <a:buFont typeface="Arial" panose="020B0604020202020204" pitchFamily="34" charset="0"/>
              <a:buNone/>
            </a:pPr>
            <a:endParaRPr lang="en-US" kern="0" dirty="0">
              <a:latin typeface="Century Gothic" panose="020B0502020202020204" pitchFamily="34" charset="0"/>
            </a:endParaRPr>
          </a:p>
          <a:p>
            <a:pPr lvl="1" algn="just"/>
            <a:r>
              <a:rPr lang="en-US" kern="0" dirty="0">
                <a:latin typeface="Century Gothic" panose="020B0502020202020204" pitchFamily="34" charset="0"/>
              </a:rPr>
              <a:t>To move directly from one </a:t>
            </a:r>
            <a:r>
              <a:rPr lang="en-US" kern="0" dirty="0" err="1">
                <a:latin typeface="Century Gothic" panose="020B0502020202020204" pitchFamily="34" charset="0"/>
              </a:rPr>
              <a:t>subconfiguration</a:t>
            </a:r>
            <a:r>
              <a:rPr lang="en-US" kern="0" dirty="0">
                <a:latin typeface="Century Gothic" panose="020B0502020202020204" pitchFamily="34" charset="0"/>
              </a:rPr>
              <a:t> mode to another, type in the desired </a:t>
            </a:r>
            <a:r>
              <a:rPr lang="en-US" kern="0" dirty="0" err="1">
                <a:latin typeface="Century Gothic" panose="020B0502020202020204" pitchFamily="34" charset="0"/>
              </a:rPr>
              <a:t>subconfiguration</a:t>
            </a:r>
            <a:r>
              <a:rPr lang="en-US" kern="0" dirty="0">
                <a:latin typeface="Century Gothic" panose="020B0502020202020204" pitchFamily="34" charset="0"/>
              </a:rPr>
              <a:t> mode command. In the example, the command prompt changes from </a:t>
            </a:r>
            <a:r>
              <a:rPr lang="en-US" b="1" kern="0" dirty="0">
                <a:latin typeface="Century Gothic" panose="020B0502020202020204" pitchFamily="34" charset="0"/>
              </a:rPr>
              <a:t>(</a:t>
            </a:r>
            <a:r>
              <a:rPr lang="en-US" b="1" kern="0" dirty="0" err="1">
                <a:latin typeface="Century Gothic" panose="020B0502020202020204" pitchFamily="34" charset="0"/>
              </a:rPr>
              <a:t>config</a:t>
            </a:r>
            <a:r>
              <a:rPr lang="en-US" b="1" kern="0" dirty="0">
                <a:latin typeface="Century Gothic" panose="020B0502020202020204" pitchFamily="34" charset="0"/>
              </a:rPr>
              <a:t>-line)# </a:t>
            </a:r>
            <a:r>
              <a:rPr lang="en-US" kern="0" dirty="0">
                <a:latin typeface="Century Gothic" panose="020B0502020202020204" pitchFamily="34" charset="0"/>
              </a:rPr>
              <a:t>to </a:t>
            </a:r>
            <a:r>
              <a:rPr lang="en-US" b="1" kern="0" dirty="0">
                <a:latin typeface="Century Gothic" panose="020B0502020202020204" pitchFamily="34" charset="0"/>
              </a:rPr>
              <a:t>(</a:t>
            </a:r>
            <a:r>
              <a:rPr lang="en-US" b="1" kern="0" dirty="0" err="1">
                <a:latin typeface="Century Gothic" panose="020B0502020202020204" pitchFamily="34" charset="0"/>
              </a:rPr>
              <a:t>config</a:t>
            </a:r>
            <a:r>
              <a:rPr lang="en-US" b="1" kern="0" dirty="0">
                <a:latin typeface="Century Gothic" panose="020B0502020202020204" pitchFamily="34" charset="0"/>
              </a:rPr>
              <a:t>-if)#</a:t>
            </a:r>
            <a:r>
              <a:rPr lang="en-US" kern="0" dirty="0">
                <a:latin typeface="Century Gothic" panose="020B0502020202020204" pitchFamily="34" charset="0"/>
              </a:rPr>
              <a:t>. </a:t>
            </a:r>
            <a:r>
              <a:rPr lang="en-US" b="1" kern="0" dirty="0">
                <a:latin typeface="Century Gothic" panose="020B0502020202020204" pitchFamily="34" charset="0"/>
              </a:rPr>
              <a:t> </a:t>
            </a:r>
          </a:p>
          <a:p>
            <a:pPr marL="0" indent="0">
              <a:buFont typeface="Wingdings" charset="0"/>
              <a:buNone/>
            </a:pPr>
            <a:endParaRPr lang="en-US" sz="2000" kern="0" dirty="0">
              <a:latin typeface="Century Gothic" panose="020B0502020202020204" pitchFamily="34" charset="0"/>
            </a:endParaRPr>
          </a:p>
          <a:p>
            <a:endParaRPr lang="en-US" altLang="ja-JP" sz="2000" kern="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16812519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Navigate Between IOS Modes</a:t>
            </a:r>
            <a:endParaRPr lang="en-US" altLang="en-US" sz="5400" dirty="0"/>
          </a:p>
        </p:txBody>
      </p:sp>
    </p:spTree>
    <p:custDataLst>
      <p:tags r:id="rId1"/>
    </p:custDataLst>
    <p:extLst>
      <p:ext uri="{BB962C8B-B14F-4D97-AF65-F5344CB8AC3E}">
        <p14:creationId xmlns:p14="http://schemas.microsoft.com/office/powerpoint/2010/main" val="318048417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63060" y="548640"/>
            <a:ext cx="8772157" cy="838200"/>
          </a:xfrm>
        </p:spPr>
        <p:txBody>
          <a:bodyPr/>
          <a:lstStyle/>
          <a:p>
            <a:pPr algn="ctr"/>
            <a:r>
              <a:rPr lang="en-US" dirty="0"/>
              <a:t>Activity in </a:t>
            </a:r>
            <a:r>
              <a:rPr lang="en-US" dirty="0" err="1"/>
              <a:t>Netacad</a:t>
            </a:r>
            <a:r>
              <a:rPr lang="en-US" dirty="0"/>
              <a:t>: Syntax Checker – Navigate between IOS mode</a:t>
            </a:r>
            <a:endParaRPr lang="en-US" altLang="en-US" sz="5400" dirty="0"/>
          </a:p>
        </p:txBody>
      </p:sp>
      <p:sp>
        <p:nvSpPr>
          <p:cNvPr id="2" name="TextBox 1"/>
          <p:cNvSpPr txBox="1"/>
          <p:nvPr/>
        </p:nvSpPr>
        <p:spPr>
          <a:xfrm>
            <a:off x="2621278" y="1722120"/>
            <a:ext cx="3855720" cy="4413516"/>
          </a:xfrm>
          <a:prstGeom prst="rect">
            <a:avLst/>
          </a:prstGeom>
          <a:noFill/>
        </p:spPr>
        <p:txBody>
          <a:bodyPr wrap="square" rtlCol="0">
            <a:spAutoFit/>
          </a:bodyPr>
          <a:lstStyle/>
          <a:p>
            <a:pPr marL="342900" indent="-342900" algn="just">
              <a:buFont typeface="Arial" panose="020B0604020202020204" pitchFamily="34" charset="0"/>
              <a:buChar char="•"/>
            </a:pPr>
            <a:r>
              <a:rPr lang="en-US" dirty="0">
                <a:latin typeface="Century Gothic" panose="020B0502020202020204" pitchFamily="34" charset="0"/>
              </a:rPr>
              <a:t>enable</a:t>
            </a:r>
          </a:p>
          <a:p>
            <a:pPr marL="342900" indent="-342900" algn="just">
              <a:buFont typeface="Arial" panose="020B0604020202020204" pitchFamily="34" charset="0"/>
              <a:buChar char="•"/>
            </a:pPr>
            <a:r>
              <a:rPr lang="en-US" dirty="0">
                <a:latin typeface="Century Gothic" panose="020B0502020202020204" pitchFamily="34" charset="0"/>
              </a:rPr>
              <a:t>disable</a:t>
            </a:r>
          </a:p>
          <a:p>
            <a:pPr marL="342900" indent="-342900" algn="just">
              <a:buFont typeface="Arial" panose="020B0604020202020204" pitchFamily="34" charset="0"/>
              <a:buChar char="•"/>
            </a:pPr>
            <a:r>
              <a:rPr lang="en-US" dirty="0">
                <a:latin typeface="Century Gothic" panose="020B0502020202020204" pitchFamily="34" charset="0"/>
              </a:rPr>
              <a:t>enable</a:t>
            </a:r>
          </a:p>
          <a:p>
            <a:pPr marL="342900" indent="-342900" algn="just">
              <a:buFont typeface="Arial" panose="020B0604020202020204" pitchFamily="34" charset="0"/>
              <a:buChar char="•"/>
            </a:pPr>
            <a:r>
              <a:rPr lang="en-US" dirty="0">
                <a:latin typeface="Century Gothic" panose="020B0502020202020204" pitchFamily="34" charset="0"/>
              </a:rPr>
              <a:t>configure terminal</a:t>
            </a:r>
          </a:p>
          <a:p>
            <a:pPr marL="342900" indent="-342900" algn="just">
              <a:buFont typeface="Arial" panose="020B0604020202020204" pitchFamily="34" charset="0"/>
              <a:buChar char="•"/>
            </a:pPr>
            <a:r>
              <a:rPr lang="en-US" dirty="0">
                <a:latin typeface="Century Gothic" panose="020B0502020202020204" pitchFamily="34" charset="0"/>
              </a:rPr>
              <a:t>exit</a:t>
            </a:r>
          </a:p>
          <a:p>
            <a:pPr marL="342900" indent="-342900" algn="just">
              <a:buFont typeface="Arial" panose="020B0604020202020204" pitchFamily="34" charset="0"/>
              <a:buChar char="•"/>
            </a:pPr>
            <a:r>
              <a:rPr lang="en-US" dirty="0">
                <a:latin typeface="Century Gothic" panose="020B0502020202020204" pitchFamily="34" charset="0"/>
              </a:rPr>
              <a:t>configure terminal</a:t>
            </a:r>
          </a:p>
          <a:p>
            <a:pPr marL="342900" indent="-342900" algn="just">
              <a:buFont typeface="Arial" panose="020B0604020202020204" pitchFamily="34" charset="0"/>
              <a:buChar char="•"/>
            </a:pPr>
            <a:r>
              <a:rPr lang="en-US" dirty="0">
                <a:latin typeface="Century Gothic" panose="020B0502020202020204" pitchFamily="34" charset="0"/>
              </a:rPr>
              <a:t>line console 0</a:t>
            </a:r>
          </a:p>
          <a:p>
            <a:pPr marL="342900" indent="-342900" algn="just">
              <a:buFont typeface="Arial" panose="020B0604020202020204" pitchFamily="34" charset="0"/>
              <a:buChar char="•"/>
            </a:pPr>
            <a:r>
              <a:rPr lang="en-US" dirty="0">
                <a:latin typeface="Century Gothic" panose="020B0502020202020204" pitchFamily="34" charset="0"/>
              </a:rPr>
              <a:t>exit</a:t>
            </a:r>
          </a:p>
          <a:p>
            <a:pPr marL="342900" indent="-342900" algn="just">
              <a:buFont typeface="Arial" panose="020B0604020202020204" pitchFamily="34" charset="0"/>
              <a:buChar char="•"/>
            </a:pPr>
            <a:r>
              <a:rPr lang="en-US" dirty="0">
                <a:latin typeface="Century Gothic" panose="020B0502020202020204" pitchFamily="34" charset="0"/>
              </a:rPr>
              <a:t>line </a:t>
            </a:r>
            <a:r>
              <a:rPr lang="en-US" dirty="0" err="1">
                <a:latin typeface="Century Gothic" panose="020B0502020202020204" pitchFamily="34" charset="0"/>
              </a:rPr>
              <a:t>vty</a:t>
            </a:r>
            <a:r>
              <a:rPr lang="en-US" dirty="0">
                <a:latin typeface="Century Gothic" panose="020B0502020202020204" pitchFamily="34" charset="0"/>
              </a:rPr>
              <a:t> 0 15</a:t>
            </a:r>
          </a:p>
          <a:p>
            <a:pPr marL="342900" indent="-342900" algn="just">
              <a:buFont typeface="Arial" panose="020B0604020202020204" pitchFamily="34" charset="0"/>
              <a:buChar char="•"/>
            </a:pPr>
            <a:r>
              <a:rPr lang="en-US" dirty="0">
                <a:latin typeface="Century Gothic" panose="020B0502020202020204" pitchFamily="34" charset="0"/>
              </a:rPr>
              <a:t>exit</a:t>
            </a:r>
          </a:p>
          <a:p>
            <a:pPr marL="342900" indent="-342900" algn="just">
              <a:buFont typeface="Arial" panose="020B0604020202020204" pitchFamily="34" charset="0"/>
              <a:buChar char="•"/>
            </a:pPr>
            <a:r>
              <a:rPr lang="en-US" dirty="0">
                <a:latin typeface="Century Gothic" panose="020B0502020202020204" pitchFamily="34" charset="0"/>
              </a:rPr>
              <a:t>interface </a:t>
            </a:r>
            <a:r>
              <a:rPr lang="en-US" dirty="0" err="1">
                <a:latin typeface="Century Gothic" panose="020B0502020202020204" pitchFamily="34" charset="0"/>
              </a:rPr>
              <a:t>vlan</a:t>
            </a:r>
            <a:r>
              <a:rPr lang="en-US" dirty="0">
                <a:latin typeface="Century Gothic" panose="020B0502020202020204" pitchFamily="34" charset="0"/>
              </a:rPr>
              <a:t> 1</a:t>
            </a:r>
          </a:p>
          <a:p>
            <a:pPr marL="342900" indent="-342900" algn="just">
              <a:buFont typeface="Arial" panose="020B0604020202020204" pitchFamily="34" charset="0"/>
              <a:buChar char="•"/>
            </a:pPr>
            <a:r>
              <a:rPr lang="en-US" dirty="0">
                <a:latin typeface="Century Gothic" panose="020B0502020202020204" pitchFamily="34" charset="0"/>
              </a:rPr>
              <a:t>line console 0</a:t>
            </a:r>
          </a:p>
          <a:p>
            <a:pPr marL="342900" indent="-342900" algn="just">
              <a:buFont typeface="Arial" panose="020B0604020202020204" pitchFamily="34" charset="0"/>
              <a:buChar char="•"/>
            </a:pPr>
            <a:r>
              <a:rPr lang="en-US" dirty="0">
                <a:latin typeface="Century Gothic" panose="020B0502020202020204" pitchFamily="34" charset="0"/>
              </a:rPr>
              <a:t>end</a:t>
            </a:r>
          </a:p>
        </p:txBody>
      </p:sp>
    </p:spTree>
    <p:custDataLst>
      <p:tags r:id="rId1"/>
    </p:custDataLst>
    <p:extLst>
      <p:ext uri="{BB962C8B-B14F-4D97-AF65-F5344CB8AC3E}">
        <p14:creationId xmlns:p14="http://schemas.microsoft.com/office/powerpoint/2010/main" val="352913046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1516782" y="850682"/>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graphicFrame>
        <p:nvGraphicFramePr>
          <p:cNvPr id="5" name="Table 4">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418686863"/>
              </p:ext>
            </p:extLst>
          </p:nvPr>
        </p:nvGraphicFramePr>
        <p:xfrm>
          <a:off x="121917" y="1630680"/>
          <a:ext cx="8915402" cy="4045140"/>
        </p:xfrm>
        <a:graphic>
          <a:graphicData uri="http://schemas.openxmlformats.org/drawingml/2006/table">
            <a:tbl>
              <a:tblPr firstRow="1" firstCol="1" bandRow="1">
                <a:tableStyleId>{17292A2E-F333-43FB-9621-5CBBE7FDCDCB}</a:tableStyleId>
              </a:tblPr>
              <a:tblGrid>
                <a:gridCol w="3108963">
                  <a:extLst>
                    <a:ext uri="{9D8B030D-6E8A-4147-A177-3AD203B41FA5}">
                      <a16:colId xmlns:a16="http://schemas.microsoft.com/office/drawing/2014/main" val="1523797708"/>
                    </a:ext>
                  </a:extLst>
                </a:gridCol>
                <a:gridCol w="5806439">
                  <a:extLst>
                    <a:ext uri="{9D8B030D-6E8A-4147-A177-3AD203B41FA5}">
                      <a16:colId xmlns:a16="http://schemas.microsoft.com/office/drawing/2014/main" val="2750207184"/>
                    </a:ext>
                  </a:extLst>
                </a:gridCol>
              </a:tblGrid>
              <a:tr h="234678">
                <a:tc>
                  <a:txBody>
                    <a:bodyPr/>
                    <a:lstStyle/>
                    <a:p>
                      <a:pPr marL="0" marR="0" algn="just">
                        <a:lnSpc>
                          <a:spcPct val="107000"/>
                        </a:lnSpc>
                        <a:spcBef>
                          <a:spcPts val="0"/>
                        </a:spcBef>
                        <a:spcAft>
                          <a:spcPts val="0"/>
                        </a:spcAft>
                      </a:pPr>
                      <a:r>
                        <a:rPr lang="en-US" sz="1800" dirty="0">
                          <a:effectLst/>
                        </a:rPr>
                        <a:t>Topic Title</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Topic Objective</a:t>
                      </a:r>
                      <a:endParaRPr lang="en-US" sz="18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569286">
                <a:tc>
                  <a:txBody>
                    <a:bodyPr/>
                    <a:lstStyle/>
                    <a:p>
                      <a:pPr algn="just" fontAlgn="ctr"/>
                      <a:r>
                        <a:rPr lang="en-US" sz="1800" dirty="0">
                          <a:effectLst/>
                        </a:rPr>
                        <a:t>Cisco IOS Access</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dirty="0">
                          <a:effectLst/>
                        </a:rPr>
                        <a:t>Explain how to access a Cisco IOS device for configuration purposes.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646858405"/>
                  </a:ext>
                </a:extLst>
              </a:tr>
              <a:tr h="569286">
                <a:tc>
                  <a:txBody>
                    <a:bodyPr/>
                    <a:lstStyle/>
                    <a:p>
                      <a:pPr algn="just" fontAlgn="ctr"/>
                      <a:r>
                        <a:rPr lang="en-US" sz="1800" dirty="0">
                          <a:effectLst/>
                        </a:rPr>
                        <a:t>IOS Navigation</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dirty="0">
                          <a:effectLst/>
                        </a:rPr>
                        <a:t>Explain how to navigate Cisco IOS to configure network devices.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216917477"/>
                  </a:ext>
                </a:extLst>
              </a:tr>
              <a:tr h="457242">
                <a:tc>
                  <a:txBody>
                    <a:bodyPr/>
                    <a:lstStyle/>
                    <a:p>
                      <a:pPr algn="just" fontAlgn="ctr"/>
                      <a:r>
                        <a:rPr lang="en-US" sz="1800">
                          <a:effectLst/>
                        </a:rPr>
                        <a:t>The Command Structure</a:t>
                      </a:r>
                      <a:endParaRPr lang="en-US" sz="1800" b="0">
                        <a:effectLst/>
                        <a:latin typeface="Century Gothic" panose="020B0502020202020204" pitchFamily="34" charset="0"/>
                      </a:endParaRPr>
                    </a:p>
                  </a:txBody>
                  <a:tcPr marL="47625" marR="47625" marT="47625" marB="47625" anchor="ctr"/>
                </a:tc>
                <a:tc>
                  <a:txBody>
                    <a:bodyPr/>
                    <a:lstStyle/>
                    <a:p>
                      <a:pPr algn="just" fontAlgn="ctr"/>
                      <a:r>
                        <a:rPr lang="en-US" sz="1800" dirty="0">
                          <a:effectLst/>
                        </a:rPr>
                        <a:t>Describe the command structure of Cisco IOS software.</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223668542"/>
                  </a:ext>
                </a:extLst>
              </a:tr>
              <a:tr h="349928">
                <a:tc>
                  <a:txBody>
                    <a:bodyPr/>
                    <a:lstStyle/>
                    <a:p>
                      <a:pPr algn="just" fontAlgn="ctr"/>
                      <a:r>
                        <a:rPr lang="en-US" sz="1800">
                          <a:effectLst/>
                        </a:rPr>
                        <a:t>Basic Device Configuration</a:t>
                      </a:r>
                      <a:endParaRPr lang="en-US" sz="1800" b="0">
                        <a:effectLst/>
                        <a:latin typeface="Century Gothic" panose="020B0502020202020204" pitchFamily="34" charset="0"/>
                      </a:endParaRPr>
                    </a:p>
                  </a:txBody>
                  <a:tcPr marL="47625" marR="47625" marT="47625" marB="47625" anchor="ctr"/>
                </a:tc>
                <a:tc>
                  <a:txBody>
                    <a:bodyPr/>
                    <a:lstStyle/>
                    <a:p>
                      <a:pPr algn="just" fontAlgn="ctr"/>
                      <a:r>
                        <a:rPr lang="en-US" sz="1800">
                          <a:effectLst/>
                        </a:rPr>
                        <a:t>Configure a Cisco IOS device using CLI.</a:t>
                      </a:r>
                      <a:endParaRPr lang="en-US" sz="18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435904258"/>
                  </a:ext>
                </a:extLst>
              </a:tr>
              <a:tr h="457242">
                <a:tc>
                  <a:txBody>
                    <a:bodyPr/>
                    <a:lstStyle/>
                    <a:p>
                      <a:pPr algn="just" fontAlgn="ctr"/>
                      <a:r>
                        <a:rPr lang="en-US" sz="1800" dirty="0">
                          <a:effectLst/>
                        </a:rPr>
                        <a:t>Save Configurations</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a:effectLst/>
                        </a:rPr>
                        <a:t>Use IOS commands to save the running configuration.</a:t>
                      </a:r>
                      <a:endParaRPr lang="en-US" sz="18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31737215"/>
                  </a:ext>
                </a:extLst>
              </a:tr>
              <a:tr h="457242">
                <a:tc>
                  <a:txBody>
                    <a:bodyPr/>
                    <a:lstStyle/>
                    <a:p>
                      <a:pPr algn="just" fontAlgn="ctr"/>
                      <a:r>
                        <a:rPr lang="en-US" sz="1800">
                          <a:effectLst/>
                        </a:rPr>
                        <a:t>Ports and Addresses</a:t>
                      </a:r>
                      <a:endParaRPr lang="en-US" sz="1800" b="0">
                        <a:effectLst/>
                        <a:latin typeface="Century Gothic" panose="020B0502020202020204" pitchFamily="34" charset="0"/>
                      </a:endParaRPr>
                    </a:p>
                  </a:txBody>
                  <a:tcPr marL="47625" marR="47625" marT="47625" marB="47625" anchor="ctr"/>
                </a:tc>
                <a:tc>
                  <a:txBody>
                    <a:bodyPr/>
                    <a:lstStyle/>
                    <a:p>
                      <a:pPr algn="just" fontAlgn="ctr"/>
                      <a:r>
                        <a:rPr lang="en-US" sz="1800">
                          <a:effectLst/>
                        </a:rPr>
                        <a:t>Explain how devices communicate across network media.</a:t>
                      </a:r>
                      <a:endParaRPr lang="en-US" sz="18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3818444524"/>
                  </a:ext>
                </a:extLst>
              </a:tr>
              <a:tr h="349928">
                <a:tc>
                  <a:txBody>
                    <a:bodyPr/>
                    <a:lstStyle/>
                    <a:p>
                      <a:pPr algn="just" fontAlgn="ctr"/>
                      <a:r>
                        <a:rPr lang="en-US" sz="1800">
                          <a:effectLst/>
                        </a:rPr>
                        <a:t>Configure IP Addressing</a:t>
                      </a:r>
                      <a:endParaRPr lang="en-US" sz="1800" b="0">
                        <a:effectLst/>
                        <a:latin typeface="Century Gothic" panose="020B0502020202020204" pitchFamily="34" charset="0"/>
                      </a:endParaRPr>
                    </a:p>
                  </a:txBody>
                  <a:tcPr marL="47625" marR="47625" marT="47625" marB="47625" anchor="ctr"/>
                </a:tc>
                <a:tc>
                  <a:txBody>
                    <a:bodyPr/>
                    <a:lstStyle/>
                    <a:p>
                      <a:pPr algn="just" fontAlgn="ctr"/>
                      <a:r>
                        <a:rPr lang="en-US" sz="1800">
                          <a:effectLst/>
                        </a:rPr>
                        <a:t>Configure a host device with an IP address.</a:t>
                      </a:r>
                      <a:endParaRPr lang="en-US" sz="1800" b="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846877670"/>
                  </a:ext>
                </a:extLst>
              </a:tr>
              <a:tr h="349928">
                <a:tc>
                  <a:txBody>
                    <a:bodyPr/>
                    <a:lstStyle/>
                    <a:p>
                      <a:pPr algn="just" fontAlgn="ctr"/>
                      <a:r>
                        <a:rPr lang="en-US" sz="1800">
                          <a:effectLst/>
                        </a:rPr>
                        <a:t>Verify Connectivity</a:t>
                      </a:r>
                      <a:endParaRPr lang="en-US" sz="1800" b="0">
                        <a:effectLst/>
                        <a:latin typeface="Century Gothic" panose="020B0502020202020204" pitchFamily="34" charset="0"/>
                      </a:endParaRPr>
                    </a:p>
                  </a:txBody>
                  <a:tcPr marL="47625" marR="47625" marT="47625" marB="47625" anchor="ctr"/>
                </a:tc>
                <a:tc>
                  <a:txBody>
                    <a:bodyPr/>
                    <a:lstStyle/>
                    <a:p>
                      <a:pPr algn="just" fontAlgn="ctr"/>
                      <a:r>
                        <a:rPr lang="en-US" sz="1800" dirty="0">
                          <a:effectLst/>
                        </a:rPr>
                        <a:t>Verify connectivity between two end devices.</a:t>
                      </a:r>
                      <a:endParaRPr lang="en-US" sz="1800" b="0" dirty="0">
                        <a:effectLst/>
                        <a:latin typeface="Century Gothic" panose="020B0502020202020204" pitchFamily="34" charset="0"/>
                      </a:endParaRPr>
                    </a:p>
                  </a:txBody>
                  <a:tcPr marL="47625" marR="47625" marT="47625" marB="47625" anchor="ctr"/>
                </a:tc>
                <a:extLst>
                  <a:ext uri="{0D108BD9-81ED-4DB2-BD59-A6C34878D82A}">
                    <a16:rowId xmlns:a16="http://schemas.microsoft.com/office/drawing/2014/main" val="1886050846"/>
                  </a:ext>
                </a:extLst>
              </a:tr>
            </a:tbl>
          </a:graphicData>
        </a:graphic>
      </p:graphicFrame>
    </p:spTree>
    <p:extLst>
      <p:ext uri="{BB962C8B-B14F-4D97-AF65-F5344CB8AC3E}">
        <p14:creationId xmlns:p14="http://schemas.microsoft.com/office/powerpoint/2010/main" val="239545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2.2 IOS Navigation</a:t>
            </a:r>
            <a:endParaRPr lang="en-US" altLang="en-US" sz="5400" dirty="0"/>
          </a:p>
        </p:txBody>
      </p:sp>
    </p:spTree>
    <p:custDataLst>
      <p:tags r:id="rId1"/>
    </p:custDataLst>
    <p:extLst>
      <p:ext uri="{BB962C8B-B14F-4D97-AF65-F5344CB8AC3E}">
        <p14:creationId xmlns:p14="http://schemas.microsoft.com/office/powerpoint/2010/main" val="21731204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12B-CF81-BCC5-B5A6-7166F74FA900}"/>
              </a:ext>
            </a:extLst>
          </p:cNvPr>
          <p:cNvSpPr>
            <a:spLocks noGrp="1"/>
          </p:cNvSpPr>
          <p:nvPr>
            <p:ph type="ctrTitle"/>
          </p:nvPr>
        </p:nvSpPr>
        <p:spPr>
          <a:xfrm>
            <a:off x="2181981" y="2693987"/>
            <a:ext cx="6754812" cy="1470025"/>
          </a:xfrm>
        </p:spPr>
        <p:txBody>
          <a:bodyPr/>
          <a:lstStyle/>
          <a:p>
            <a:r>
              <a:rPr lang="en-US" dirty="0"/>
              <a:t>2.3 The Command Structure</a:t>
            </a:r>
            <a:endParaRPr lang="en-MY" dirty="0"/>
          </a:p>
        </p:txBody>
      </p:sp>
    </p:spTree>
    <p:extLst>
      <p:ext uri="{BB962C8B-B14F-4D97-AF65-F5344CB8AC3E}">
        <p14:creationId xmlns:p14="http://schemas.microsoft.com/office/powerpoint/2010/main" val="20164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530684" y="4226174"/>
            <a:ext cx="8435341" cy="1201518"/>
          </a:xfrm>
        </p:spPr>
        <p:txBody>
          <a:bodyPr/>
          <a:lstStyle/>
          <a:p>
            <a:pPr algn="just">
              <a:buFont typeface="Arial" panose="020B0604020202020204" pitchFamily="34" charset="0"/>
              <a:buChar char="•"/>
            </a:pPr>
            <a:r>
              <a:rPr lang="en-US" sz="3200" b="1" dirty="0">
                <a:latin typeface="Century Gothic" panose="020B0502020202020204" pitchFamily="34" charset="0"/>
              </a:rPr>
              <a:t>Keyword</a:t>
            </a:r>
            <a:r>
              <a:rPr lang="en-US" sz="3200" dirty="0">
                <a:latin typeface="Century Gothic" panose="020B0502020202020204" pitchFamily="34" charset="0"/>
              </a:rPr>
              <a:t> – </a:t>
            </a:r>
            <a:r>
              <a:rPr lang="en-US" sz="1800" dirty="0">
                <a:latin typeface="Century Gothic" panose="020B0502020202020204" pitchFamily="34" charset="0"/>
              </a:rPr>
              <a:t>This is a specific parameter defined in the operating system (in the figure, </a:t>
            </a:r>
            <a:r>
              <a:rPr lang="en-US" sz="1800" b="1" dirty="0">
                <a:latin typeface="Century Gothic" panose="020B0502020202020204" pitchFamily="34" charset="0"/>
              </a:rPr>
              <a:t>ip protocols</a:t>
            </a:r>
            <a:r>
              <a:rPr lang="en-US" sz="1800" dirty="0">
                <a:latin typeface="Century Gothic" panose="020B0502020202020204" pitchFamily="34" charset="0"/>
              </a:rPr>
              <a:t>).</a:t>
            </a:r>
          </a:p>
          <a:p>
            <a:pPr algn="just">
              <a:buFont typeface="Arial" panose="020B0604020202020204" pitchFamily="34" charset="0"/>
              <a:buChar char="•"/>
            </a:pPr>
            <a:r>
              <a:rPr lang="en-US" sz="3200" b="1" dirty="0">
                <a:latin typeface="Century Gothic" panose="020B0502020202020204" pitchFamily="34" charset="0"/>
              </a:rPr>
              <a:t>Argument</a:t>
            </a:r>
            <a:r>
              <a:rPr lang="en-US" sz="3200" dirty="0">
                <a:latin typeface="Century Gothic" panose="020B0502020202020204" pitchFamily="34" charset="0"/>
              </a:rPr>
              <a:t> - </a:t>
            </a:r>
            <a:r>
              <a:rPr lang="en-US" sz="1800" dirty="0">
                <a:latin typeface="Century Gothic" panose="020B0502020202020204" pitchFamily="34" charset="0"/>
              </a:rPr>
              <a:t>This is not predefined; it is a value or variable defined by the user (in the figure, </a:t>
            </a:r>
            <a:r>
              <a:rPr lang="en-US" sz="1800" b="1" dirty="0">
                <a:latin typeface="Century Gothic" panose="020B0502020202020204" pitchFamily="34" charset="0"/>
              </a:rPr>
              <a:t>192.168.10.5</a:t>
            </a:r>
            <a:r>
              <a:rPr lang="en-US" sz="1800" dirty="0">
                <a:latin typeface="Century Gothic" panose="020B0502020202020204" pitchFamily="34" charset="0"/>
              </a:rPr>
              <a:t>).</a:t>
            </a:r>
          </a:p>
          <a:p>
            <a:pPr marL="0" indent="0" algn="just">
              <a:buNone/>
            </a:pPr>
            <a:endParaRPr lang="en-US" sz="3200" dirty="0">
              <a:latin typeface="Century Gothic" panose="020B0502020202020204" pitchFamily="34" charset="0"/>
            </a:endParaRPr>
          </a:p>
          <a:p>
            <a:pPr algn="just"/>
            <a:endParaRPr lang="en-US" altLang="ja-JP" sz="3200" dirty="0">
              <a:latin typeface="Century Gothic" panose="020B0502020202020204" pitchFamily="34" charset="0"/>
            </a:endParaRPr>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008389" y="1232592"/>
            <a:ext cx="7143113" cy="2885053"/>
          </a:xfrm>
          <a:prstGeom prst="rect">
            <a:avLst/>
          </a:prstGeom>
        </p:spPr>
      </p:pic>
    </p:spTree>
    <p:custDataLst>
      <p:tags r:id="rId1"/>
    </p:custDataLst>
    <p:extLst>
      <p:ext uri="{BB962C8B-B14F-4D97-AF65-F5344CB8AC3E}">
        <p14:creationId xmlns:p14="http://schemas.microsoft.com/office/powerpoint/2010/main" val="168202928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04186" y="1232592"/>
            <a:ext cx="8351520" cy="1151776"/>
          </a:xfrm>
        </p:spPr>
        <p:txBody>
          <a:bodyPr/>
          <a:lstStyle/>
          <a:p>
            <a:pPr marL="0" indent="0" algn="just">
              <a:buNone/>
            </a:pPr>
            <a:r>
              <a:rPr lang="en-US" sz="2000" dirty="0"/>
              <a:t>A command might require one or more arguments. To determine the keywords and arguments required for a command, refer to the command syntax. </a:t>
            </a:r>
          </a:p>
          <a:p>
            <a:pPr lvl="1" algn="just"/>
            <a:r>
              <a:rPr lang="en-US" dirty="0"/>
              <a:t>Boldface text indicates commands and keywords that are entered as shown. </a:t>
            </a:r>
          </a:p>
          <a:p>
            <a:pPr lvl="1" algn="just"/>
            <a:r>
              <a:rPr lang="en-US"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3986319263"/>
              </p:ext>
            </p:extLst>
          </p:nvPr>
        </p:nvGraphicFramePr>
        <p:xfrm>
          <a:off x="193868" y="3566161"/>
          <a:ext cx="8772157" cy="3158490"/>
        </p:xfrm>
        <a:graphic>
          <a:graphicData uri="http://schemas.openxmlformats.org/drawingml/2006/table">
            <a:tbl>
              <a:tblPr firstRow="1" bandRow="1">
                <a:tableStyleId>{5C22544A-7EE6-4342-B048-85BDC9FD1C3A}</a:tableStyleId>
              </a:tblPr>
              <a:tblGrid>
                <a:gridCol w="1489281">
                  <a:extLst>
                    <a:ext uri="{9D8B030D-6E8A-4147-A177-3AD203B41FA5}">
                      <a16:colId xmlns:a16="http://schemas.microsoft.com/office/drawing/2014/main" val="1180500583"/>
                    </a:ext>
                  </a:extLst>
                </a:gridCol>
                <a:gridCol w="7282876">
                  <a:extLst>
                    <a:ext uri="{9D8B030D-6E8A-4147-A177-3AD203B41FA5}">
                      <a16:colId xmlns:a16="http://schemas.microsoft.com/office/drawing/2014/main" val="2741835617"/>
                    </a:ext>
                  </a:extLst>
                </a:gridCol>
              </a:tblGrid>
              <a:tr h="336963">
                <a:tc>
                  <a:txBody>
                    <a:bodyPr/>
                    <a:lstStyle/>
                    <a:p>
                      <a:r>
                        <a:rPr lang="en-US" sz="1700" dirty="0">
                          <a:latin typeface="Century Gothic" panose="020B0502020202020204" pitchFamily="34" charset="0"/>
                        </a:rPr>
                        <a:t>Convention</a:t>
                      </a:r>
                    </a:p>
                  </a:txBody>
                  <a:tcPr/>
                </a:tc>
                <a:tc>
                  <a:txBody>
                    <a:bodyPr/>
                    <a:lstStyle/>
                    <a:p>
                      <a:r>
                        <a:rPr lang="en-US" sz="1700" dirty="0">
                          <a:latin typeface="Century Gothic" panose="020B0502020202020204" pitchFamily="34" charset="0"/>
                        </a:rPr>
                        <a:t>Description</a:t>
                      </a:r>
                    </a:p>
                  </a:txBody>
                  <a:tcPr/>
                </a:tc>
                <a:extLst>
                  <a:ext uri="{0D108BD9-81ED-4DB2-BD59-A6C34878D82A}">
                    <a16:rowId xmlns:a16="http://schemas.microsoft.com/office/drawing/2014/main" val="3590626540"/>
                  </a:ext>
                </a:extLst>
              </a:tr>
              <a:tr h="581662">
                <a:tc>
                  <a:txBody>
                    <a:bodyPr/>
                    <a:lstStyle/>
                    <a:p>
                      <a:pPr fontAlgn="ctr"/>
                      <a:r>
                        <a:rPr lang="en-US" sz="1700" b="1" dirty="0">
                          <a:effectLst/>
                          <a:latin typeface="Century Gothic" panose="020B0502020202020204" pitchFamily="34" charset="0"/>
                        </a:rPr>
                        <a:t>boldface</a:t>
                      </a:r>
                      <a:endParaRPr lang="en-US" sz="1700" b="0" dirty="0">
                        <a:effectLst/>
                        <a:latin typeface="Century Gothic" panose="020B0502020202020204" pitchFamily="34" charset="0"/>
                      </a:endParaRPr>
                    </a:p>
                  </a:txBody>
                  <a:tcPr marL="47625" marR="47625" marT="47625" marB="47625" anchor="ctr"/>
                </a:tc>
                <a:tc>
                  <a:txBody>
                    <a:bodyPr/>
                    <a:lstStyle/>
                    <a:p>
                      <a:pPr fontAlgn="ctr"/>
                      <a:r>
                        <a:rPr lang="en-US" sz="1700" b="0" dirty="0">
                          <a:effectLst/>
                          <a:latin typeface="Century Gothic" panose="020B0502020202020204" pitchFamily="34" charset="0"/>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40974">
                <a:tc>
                  <a:txBody>
                    <a:bodyPr/>
                    <a:lstStyle/>
                    <a:p>
                      <a:pPr fontAlgn="ctr"/>
                      <a:r>
                        <a:rPr lang="en-US" sz="1700" b="0" i="1">
                          <a:effectLst/>
                          <a:latin typeface="Century Gothic" panose="020B0502020202020204" pitchFamily="34" charset="0"/>
                        </a:rPr>
                        <a:t>italics</a:t>
                      </a:r>
                      <a:endParaRPr lang="en-US" sz="1700" b="0">
                        <a:effectLst/>
                        <a:latin typeface="Century Gothic" panose="020B0502020202020204" pitchFamily="34" charset="0"/>
                      </a:endParaRPr>
                    </a:p>
                  </a:txBody>
                  <a:tcPr marL="47625" marR="47625" marT="47625" marB="47625" anchor="ctr"/>
                </a:tc>
                <a:tc>
                  <a:txBody>
                    <a:bodyPr/>
                    <a:lstStyle/>
                    <a:p>
                      <a:pPr fontAlgn="ctr"/>
                      <a:r>
                        <a:rPr lang="en-US" sz="1700" b="0" dirty="0">
                          <a:effectLst/>
                          <a:latin typeface="Century Gothic" panose="020B0502020202020204" pitchFamily="34" charset="0"/>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40974">
                <a:tc>
                  <a:txBody>
                    <a:bodyPr/>
                    <a:lstStyle/>
                    <a:p>
                      <a:pPr fontAlgn="ctr"/>
                      <a:r>
                        <a:rPr lang="en-US" sz="1700" b="1">
                          <a:effectLst/>
                          <a:latin typeface="Century Gothic" panose="020B0502020202020204" pitchFamily="34" charset="0"/>
                        </a:rPr>
                        <a:t>[</a:t>
                      </a:r>
                      <a:r>
                        <a:rPr lang="en-US" sz="1700" b="0">
                          <a:effectLst/>
                          <a:latin typeface="Century Gothic" panose="020B0502020202020204" pitchFamily="34" charset="0"/>
                        </a:rPr>
                        <a:t>x</a:t>
                      </a:r>
                      <a:r>
                        <a:rPr lang="en-US" sz="1700" b="1">
                          <a:effectLst/>
                          <a:latin typeface="Century Gothic" panose="020B0502020202020204" pitchFamily="34" charset="0"/>
                        </a:rPr>
                        <a:t>]</a:t>
                      </a:r>
                      <a:endParaRPr lang="en-US" sz="1700" b="0">
                        <a:effectLst/>
                        <a:latin typeface="Century Gothic" panose="020B0502020202020204" pitchFamily="34" charset="0"/>
                      </a:endParaRPr>
                    </a:p>
                  </a:txBody>
                  <a:tcPr marL="47625" marR="47625" marT="47625" marB="47625" anchor="ctr"/>
                </a:tc>
                <a:tc>
                  <a:txBody>
                    <a:bodyPr/>
                    <a:lstStyle/>
                    <a:p>
                      <a:pPr fontAlgn="ctr"/>
                      <a:r>
                        <a:rPr lang="en-US" sz="1700" b="0">
                          <a:effectLst/>
                          <a:latin typeface="Century Gothic" panose="020B0502020202020204" pitchFamily="34" charset="0"/>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49201">
                <a:tc>
                  <a:txBody>
                    <a:bodyPr/>
                    <a:lstStyle/>
                    <a:p>
                      <a:pPr fontAlgn="ctr"/>
                      <a:r>
                        <a:rPr lang="en-US" sz="1700" b="1">
                          <a:effectLst/>
                          <a:latin typeface="Century Gothic" panose="020B0502020202020204" pitchFamily="34" charset="0"/>
                        </a:rPr>
                        <a:t>{</a:t>
                      </a:r>
                      <a:r>
                        <a:rPr lang="en-US" sz="1700" b="0">
                          <a:effectLst/>
                          <a:latin typeface="Century Gothic" panose="020B0502020202020204" pitchFamily="34" charset="0"/>
                        </a:rPr>
                        <a:t>x</a:t>
                      </a:r>
                      <a:r>
                        <a:rPr lang="en-US" sz="1700" b="1">
                          <a:effectLst/>
                          <a:latin typeface="Century Gothic" panose="020B0502020202020204" pitchFamily="34" charset="0"/>
                        </a:rPr>
                        <a:t>}</a:t>
                      </a:r>
                      <a:endParaRPr lang="en-US" sz="1700" b="0">
                        <a:effectLst/>
                        <a:latin typeface="Century Gothic" panose="020B0502020202020204" pitchFamily="34" charset="0"/>
                      </a:endParaRPr>
                    </a:p>
                  </a:txBody>
                  <a:tcPr marL="47625" marR="47625" marT="47625" marB="47625" anchor="ctr"/>
                </a:tc>
                <a:tc>
                  <a:txBody>
                    <a:bodyPr/>
                    <a:lstStyle/>
                    <a:p>
                      <a:pPr fontAlgn="ctr"/>
                      <a:r>
                        <a:rPr lang="en-US" sz="1700" b="0">
                          <a:effectLst/>
                          <a:latin typeface="Century Gothic" panose="020B0502020202020204" pitchFamily="34" charset="0"/>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822350">
                <a:tc>
                  <a:txBody>
                    <a:bodyPr/>
                    <a:lstStyle/>
                    <a:p>
                      <a:pPr fontAlgn="ctr"/>
                      <a:r>
                        <a:rPr lang="en-US" sz="1700" b="1">
                          <a:effectLst/>
                          <a:latin typeface="Century Gothic" panose="020B0502020202020204" pitchFamily="34" charset="0"/>
                        </a:rPr>
                        <a:t>[</a:t>
                      </a:r>
                      <a:r>
                        <a:rPr lang="en-US" sz="1700" b="0">
                          <a:effectLst/>
                          <a:latin typeface="Century Gothic" panose="020B0502020202020204" pitchFamily="34" charset="0"/>
                        </a:rPr>
                        <a:t>x</a:t>
                      </a:r>
                      <a:r>
                        <a:rPr lang="en-US" sz="1700" b="1">
                          <a:effectLst/>
                          <a:latin typeface="Century Gothic" panose="020B0502020202020204" pitchFamily="34" charset="0"/>
                        </a:rPr>
                        <a:t> {</a:t>
                      </a:r>
                      <a:r>
                        <a:rPr lang="en-US" sz="1700" b="0">
                          <a:effectLst/>
                          <a:latin typeface="Century Gothic" panose="020B0502020202020204" pitchFamily="34" charset="0"/>
                        </a:rPr>
                        <a:t>y </a:t>
                      </a:r>
                      <a:r>
                        <a:rPr lang="en-US" sz="1700" b="1">
                          <a:effectLst/>
                          <a:latin typeface="Century Gothic" panose="020B0502020202020204" pitchFamily="34" charset="0"/>
                        </a:rPr>
                        <a:t>| </a:t>
                      </a:r>
                      <a:r>
                        <a:rPr lang="en-US" sz="1700" b="0">
                          <a:effectLst/>
                          <a:latin typeface="Century Gothic" panose="020B0502020202020204" pitchFamily="34" charset="0"/>
                        </a:rPr>
                        <a:t>z </a:t>
                      </a:r>
                      <a:r>
                        <a:rPr lang="en-US" sz="1700" b="1">
                          <a:effectLst/>
                          <a:latin typeface="Century Gothic" panose="020B0502020202020204" pitchFamily="34" charset="0"/>
                        </a:rPr>
                        <a:t>}]</a:t>
                      </a:r>
                      <a:endParaRPr lang="en-US" sz="1700" b="0">
                        <a:effectLst/>
                        <a:latin typeface="Century Gothic" panose="020B0502020202020204" pitchFamily="34" charset="0"/>
                      </a:endParaRPr>
                    </a:p>
                  </a:txBody>
                  <a:tcPr marL="47625" marR="47625" marT="47625" marB="47625" anchor="ctr"/>
                </a:tc>
                <a:tc>
                  <a:txBody>
                    <a:bodyPr/>
                    <a:lstStyle/>
                    <a:p>
                      <a:pPr fontAlgn="ctr"/>
                      <a:r>
                        <a:rPr lang="en-US" sz="1700" b="0" dirty="0">
                          <a:effectLst/>
                          <a:latin typeface="Century Gothic" panose="020B0502020202020204" pitchFamily="34" charset="0"/>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74109917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28599" y="1401434"/>
            <a:ext cx="7724140" cy="435515"/>
          </a:xfrm>
        </p:spPr>
        <p:txBody>
          <a:bodyPr/>
          <a:lstStyle/>
          <a:p>
            <a:pPr algn="just"/>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193868" y="2396578"/>
            <a:ext cx="4789612"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800" dirty="0">
                <a:latin typeface="Century Gothic" panose="020B0502020202020204" pitchFamily="34" charset="0"/>
              </a:rPr>
              <a:t>The command is </a:t>
            </a:r>
            <a:r>
              <a:rPr lang="en-US" sz="1800" b="1" dirty="0">
                <a:latin typeface="Century Gothic" panose="020B0502020202020204" pitchFamily="34" charset="0"/>
              </a:rPr>
              <a:t>ping</a:t>
            </a:r>
            <a:r>
              <a:rPr lang="en-US" sz="1800" dirty="0">
                <a:latin typeface="Century Gothic" panose="020B0502020202020204" pitchFamily="34" charset="0"/>
              </a:rPr>
              <a:t> and the user-defined argument is the </a:t>
            </a:r>
            <a:r>
              <a:rPr lang="en-US" sz="1800" i="1" dirty="0" err="1">
                <a:latin typeface="Century Gothic" panose="020B0502020202020204" pitchFamily="34" charset="0"/>
              </a:rPr>
              <a:t>ip</a:t>
            </a:r>
            <a:r>
              <a:rPr lang="en-US" sz="1800" i="1" dirty="0">
                <a:latin typeface="Century Gothic" panose="020B0502020202020204" pitchFamily="34" charset="0"/>
              </a:rPr>
              <a:t>-address</a:t>
            </a:r>
            <a:r>
              <a:rPr lang="en-US" sz="1800" dirty="0">
                <a:latin typeface="Century Gothic" panose="020B0502020202020204" pitchFamily="34" charset="0"/>
              </a:rPr>
              <a:t> of the destination device. For example, </a:t>
            </a:r>
            <a:r>
              <a:rPr lang="en-US" sz="1800" b="1" dirty="0">
                <a:latin typeface="Century Gothic" panose="020B0502020202020204" pitchFamily="34" charset="0"/>
              </a:rPr>
              <a:t>ping 10.10.10.5</a:t>
            </a:r>
            <a:r>
              <a:rPr lang="en-US" sz="1800" dirty="0">
                <a:latin typeface="Century Gothic" panose="020B0502020202020204" pitchFamily="34" charset="0"/>
              </a:rPr>
              <a:t>.</a:t>
            </a:r>
          </a:p>
          <a:p>
            <a:pPr marL="0" indent="0" algn="just">
              <a:buNone/>
            </a:pPr>
            <a:endParaRPr lang="en-US" sz="1800" dirty="0">
              <a:latin typeface="Century Gothic" panose="020B0502020202020204" pitchFamily="34" charset="0"/>
            </a:endParaRPr>
          </a:p>
          <a:p>
            <a:endParaRPr lang="en-US" sz="1800" i="1" dirty="0">
              <a:latin typeface="Century Gothic" panose="020B0502020202020204" pitchFamily="34" charset="0"/>
            </a:endParaRPr>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185921" y="3595389"/>
            <a:ext cx="4773399"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800" dirty="0">
                <a:latin typeface="Century Gothic" panose="020B0502020202020204" pitchFamily="34" charset="0"/>
              </a:rPr>
              <a:t>The command is </a:t>
            </a:r>
            <a:r>
              <a:rPr lang="en-US" sz="1800" b="1" dirty="0">
                <a:latin typeface="Century Gothic" panose="020B0502020202020204" pitchFamily="34" charset="0"/>
              </a:rPr>
              <a:t>traceroute</a:t>
            </a:r>
            <a:r>
              <a:rPr lang="en-US" sz="1800" dirty="0">
                <a:latin typeface="Century Gothic" panose="020B0502020202020204" pitchFamily="34" charset="0"/>
              </a:rPr>
              <a:t> and the user-defined argument is the </a:t>
            </a:r>
            <a:r>
              <a:rPr lang="en-US" sz="1800" i="1" dirty="0" err="1">
                <a:latin typeface="Century Gothic" panose="020B0502020202020204" pitchFamily="34" charset="0"/>
              </a:rPr>
              <a:t>ip</a:t>
            </a:r>
            <a:r>
              <a:rPr lang="en-US" sz="1800" i="1" dirty="0">
                <a:latin typeface="Century Gothic" panose="020B0502020202020204" pitchFamily="34" charset="0"/>
              </a:rPr>
              <a:t>-address</a:t>
            </a:r>
            <a:r>
              <a:rPr lang="en-US" sz="1800" dirty="0">
                <a:latin typeface="Century Gothic" panose="020B0502020202020204" pitchFamily="34" charset="0"/>
              </a:rPr>
              <a:t> of the destination device. For example, </a:t>
            </a:r>
            <a:r>
              <a:rPr lang="en-US" sz="1800" b="1" dirty="0">
                <a:latin typeface="Century Gothic" panose="020B0502020202020204" pitchFamily="34" charset="0"/>
              </a:rPr>
              <a:t>traceroute 192.168.254.254</a:t>
            </a:r>
            <a:r>
              <a:rPr lang="en-US" sz="1800" dirty="0">
                <a:latin typeface="Century Gothic" panose="020B0502020202020204" pitchFamily="34" charset="0"/>
              </a:rPr>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185921" y="4966464"/>
            <a:ext cx="8449750" cy="590931"/>
          </a:xfrm>
          <a:prstGeom prst="rect">
            <a:avLst/>
          </a:prstGeom>
          <a:noFill/>
        </p:spPr>
        <p:txBody>
          <a:bodyPr wrap="square" rtlCol="0">
            <a:spAutoFit/>
          </a:bodyPr>
          <a:lstStyle/>
          <a:p>
            <a:pPr marL="285750" indent="-285750" algn="just">
              <a:buClr>
                <a:schemeClr val="tx1"/>
              </a:buClr>
              <a:buSzPct val="90000"/>
              <a:buFont typeface="Wingdings" pitchFamily="2" charset="2"/>
              <a:buChar char="§"/>
            </a:pPr>
            <a:r>
              <a:rPr lang="en-US" sz="1800" dirty="0">
                <a:solidFill>
                  <a:srgbClr val="000000"/>
                </a:solidFill>
                <a:latin typeface="Century Gothic" panose="020B0502020202020204" pitchFamily="34" charset="0"/>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rotWithShape="1">
          <a:blip r:embed="rId4"/>
          <a:srcRect r="45726" b="-2750"/>
          <a:stretch/>
        </p:blipFill>
        <p:spPr>
          <a:xfrm>
            <a:off x="5199380" y="2551548"/>
            <a:ext cx="2557780" cy="781682"/>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rotWithShape="1">
          <a:blip r:embed="rId5"/>
          <a:srcRect r="27897" b="-4675"/>
          <a:stretch/>
        </p:blipFill>
        <p:spPr>
          <a:xfrm>
            <a:off x="5199380" y="3937587"/>
            <a:ext cx="3301579" cy="719986"/>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rotWithShape="1">
          <a:blip r:embed="rId6"/>
          <a:srcRect l="1713" t="26163" r="1940" b="27937"/>
          <a:stretch/>
        </p:blipFill>
        <p:spPr>
          <a:xfrm>
            <a:off x="185921" y="5660885"/>
            <a:ext cx="8772157" cy="401047"/>
          </a:xfrm>
          <a:prstGeom prst="rect">
            <a:avLst/>
          </a:prstGeom>
        </p:spPr>
      </p:pic>
    </p:spTree>
    <p:custDataLst>
      <p:tags r:id="rId1"/>
    </p:custDataLst>
    <p:extLst>
      <p:ext uri="{BB962C8B-B14F-4D97-AF65-F5344CB8AC3E}">
        <p14:creationId xmlns:p14="http://schemas.microsoft.com/office/powerpoint/2010/main" val="101972168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85790"/>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21920" y="1241245"/>
            <a:ext cx="8793479" cy="354983"/>
          </a:xfrm>
        </p:spPr>
        <p:txBody>
          <a:bodyPr/>
          <a:lstStyle/>
          <a:p>
            <a:pPr marL="0" indent="0" algn="just">
              <a:buNone/>
            </a:pPr>
            <a:r>
              <a:rPr lang="en-US" sz="1800" dirty="0">
                <a:latin typeface="Century Gothic" panose="020B0502020202020204" pitchFamily="34" charset="0"/>
              </a:rPr>
              <a:t>The IOS has two forms of help available: context-sensitive help and command syntax check.</a:t>
            </a:r>
          </a:p>
          <a:p>
            <a:pPr marL="261937" lvl="2"/>
            <a:endParaRPr lang="en-US" sz="2400" dirty="0">
              <a:latin typeface="Century Gothic" panose="020B0502020202020204" pitchFamily="34" charset="0"/>
            </a:endParaRPr>
          </a:p>
          <a:p>
            <a:pPr marL="261937" lvl="2"/>
            <a:endParaRPr lang="en-US" sz="2400" dirty="0">
              <a:latin typeface="Century Gothic" panose="020B0502020202020204" pitchFamily="34" charset="0"/>
            </a:endParaRPr>
          </a:p>
          <a:p>
            <a:endParaRPr lang="en-US" sz="2800" dirty="0">
              <a:latin typeface="Century Gothic" panose="020B0502020202020204" pitchFamily="34" charset="0"/>
            </a:endParaRPr>
          </a:p>
          <a:p>
            <a:endParaRPr lang="en-US" altLang="ja-JP" sz="2800" dirty="0">
              <a:latin typeface="Century Gothic" panose="020B0502020202020204" pitchFamily="34" charset="0"/>
            </a:endParaRPr>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121920" y="1854455"/>
            <a:ext cx="8900159" cy="122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Arial" panose="020B0604020202020204" pitchFamily="34" charset="0"/>
              <a:buChar char="•"/>
            </a:pPr>
            <a:r>
              <a:rPr lang="en-US" sz="1800" dirty="0">
                <a:latin typeface="Century Gothic" panose="020B0502020202020204" pitchFamily="34" charset="0"/>
              </a:rPr>
              <a:t>Context-sensitive help enables you to quickly find answers to these questions:</a:t>
            </a:r>
          </a:p>
          <a:p>
            <a:pPr lvl="2" algn="just"/>
            <a:r>
              <a:rPr lang="en-US" sz="1600" dirty="0">
                <a:latin typeface="Century Gothic" panose="020B0502020202020204" pitchFamily="34" charset="0"/>
              </a:rPr>
              <a:t>Which commands are available in each command mode?</a:t>
            </a:r>
          </a:p>
          <a:p>
            <a:pPr lvl="2" algn="just"/>
            <a:r>
              <a:rPr lang="en-US" sz="1600" dirty="0">
                <a:latin typeface="Century Gothic" panose="020B0502020202020204" pitchFamily="34" charset="0"/>
              </a:rPr>
              <a:t>Which commands start with specific characters or group of characters?</a:t>
            </a:r>
          </a:p>
          <a:p>
            <a:pPr lvl="2" algn="just"/>
            <a:r>
              <a:rPr lang="en-US" sz="1600" dirty="0">
                <a:latin typeface="Century Gothic" panose="020B0502020202020204" pitchFamily="34" charset="0"/>
              </a:rPr>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76200" y="4585581"/>
            <a:ext cx="8900159" cy="76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Arial" panose="020B0604020202020204" pitchFamily="34" charset="0"/>
              <a:buChar char="•"/>
            </a:pPr>
            <a:r>
              <a:rPr lang="en-US" sz="1800" dirty="0">
                <a:latin typeface="Century Gothic" panose="020B0502020202020204" pitchFamily="34" charset="0"/>
              </a:rPr>
              <a:t>Command syntax check verifies that a valid command was entered by the user. </a:t>
            </a:r>
          </a:p>
          <a:p>
            <a:pPr lvl="2" algn="just"/>
            <a:r>
              <a:rPr lang="en-US" sz="1600" dirty="0">
                <a:latin typeface="Century Gothic" panose="020B0502020202020204" pitchFamily="34" charset="0"/>
              </a:rPr>
              <a:t>If the interpreter cannot understand the command being entered, it will provide feedback describing what is wrong with the command.</a:t>
            </a:r>
          </a:p>
          <a:p>
            <a:endParaRPr lang="en-US" altLang="ja-JP" sz="1800" dirty="0">
              <a:latin typeface="Century Gothic" panose="020B0502020202020204" pitchFamily="34" charset="0"/>
            </a:endParaRPr>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rotWithShape="1">
          <a:blip r:embed="rId4"/>
          <a:srcRect r="13605"/>
          <a:stretch/>
        </p:blipFill>
        <p:spPr>
          <a:xfrm>
            <a:off x="1706880" y="3665503"/>
            <a:ext cx="4775202" cy="897729"/>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rotWithShape="1">
          <a:blip r:embed="rId5"/>
          <a:srcRect b="18804"/>
          <a:stretch/>
        </p:blipFill>
        <p:spPr>
          <a:xfrm>
            <a:off x="1706880" y="5935079"/>
            <a:ext cx="5151120" cy="679082"/>
          </a:xfrm>
          <a:prstGeom prst="rect">
            <a:avLst/>
          </a:prstGeom>
        </p:spPr>
      </p:pic>
    </p:spTree>
    <p:custDataLst>
      <p:tags r:id="rId1"/>
    </p:custDataLst>
    <p:extLst>
      <p:ext uri="{BB962C8B-B14F-4D97-AF65-F5344CB8AC3E}">
        <p14:creationId xmlns:p14="http://schemas.microsoft.com/office/powerpoint/2010/main" val="240831201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Context Sensitive Help and Command Syntax Check</a:t>
            </a:r>
            <a:endParaRPr lang="en-US" altLang="en-US" sz="5400" dirty="0"/>
          </a:p>
        </p:txBody>
      </p:sp>
    </p:spTree>
    <p:custDataLst>
      <p:tags r:id="rId1"/>
    </p:custDataLst>
    <p:extLst>
      <p:ext uri="{BB962C8B-B14F-4D97-AF65-F5344CB8AC3E}">
        <p14:creationId xmlns:p14="http://schemas.microsoft.com/office/powerpoint/2010/main" val="211707850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193868" y="1426902"/>
            <a:ext cx="8772157" cy="1463817"/>
          </a:xfrm>
        </p:spPr>
        <p:txBody>
          <a:bodyPr/>
          <a:lstStyle/>
          <a:p>
            <a:pPr algn="just">
              <a:buFont typeface="Arial" panose="020B0604020202020204" pitchFamily="34" charset="0"/>
              <a:buChar char="•"/>
            </a:pPr>
            <a:r>
              <a:rPr lang="en-US" sz="2000" dirty="0">
                <a:latin typeface="Century Gothic" panose="020B0502020202020204" pitchFamily="34" charset="0"/>
              </a:rPr>
              <a:t>The IOS CLI provides hot keys and shortcuts that make configuring, monitoring, and troubleshooting easier.</a:t>
            </a:r>
          </a:p>
          <a:p>
            <a:pPr algn="just">
              <a:buFont typeface="Arial" panose="020B0604020202020204" pitchFamily="34" charset="0"/>
              <a:buChar char="•"/>
            </a:pPr>
            <a:r>
              <a:rPr lang="en-US" sz="2000" dirty="0">
                <a:latin typeface="Century Gothic" panose="020B0502020202020204" pitchFamily="34" charset="0"/>
              </a:rPr>
              <a:t>Commands and keywords can be shortened to the minimum number of characters that identify a unique selection. For example, the </a:t>
            </a:r>
            <a:r>
              <a:rPr lang="en-US" sz="2000" b="1" dirty="0">
                <a:latin typeface="Century Gothic" panose="020B0502020202020204" pitchFamily="34" charset="0"/>
              </a:rPr>
              <a:t>configure</a:t>
            </a:r>
            <a:r>
              <a:rPr lang="en-US" sz="2000" dirty="0">
                <a:latin typeface="Century Gothic" panose="020B0502020202020204" pitchFamily="34" charset="0"/>
              </a:rPr>
              <a:t> command can be shortened to </a:t>
            </a:r>
            <a:r>
              <a:rPr lang="en-US" sz="2000" b="1" dirty="0">
                <a:latin typeface="Century Gothic" panose="020B0502020202020204" pitchFamily="34" charset="0"/>
              </a:rPr>
              <a:t>conf</a:t>
            </a:r>
            <a:r>
              <a:rPr lang="en-US" sz="2000" dirty="0">
                <a:latin typeface="Century Gothic" panose="020B0502020202020204" pitchFamily="34" charset="0"/>
              </a:rPr>
              <a:t> because </a:t>
            </a:r>
            <a:r>
              <a:rPr lang="en-US" sz="2000" b="1" dirty="0">
                <a:latin typeface="Century Gothic" panose="020B0502020202020204" pitchFamily="34" charset="0"/>
              </a:rPr>
              <a:t>configure</a:t>
            </a:r>
            <a:r>
              <a:rPr lang="en-US" sz="2000" dirty="0">
                <a:latin typeface="Century Gothic" panose="020B0502020202020204" pitchFamily="34" charset="0"/>
              </a:rPr>
              <a:t> is the only command that begins with </a:t>
            </a:r>
            <a:r>
              <a:rPr lang="en-US" sz="2000" b="1" dirty="0">
                <a:latin typeface="Century Gothic" panose="020B0502020202020204" pitchFamily="34" charset="0"/>
              </a:rPr>
              <a:t>conf</a:t>
            </a:r>
            <a:r>
              <a:rPr lang="en-US" sz="2000" dirty="0">
                <a:latin typeface="Century Gothic" panose="020B0502020202020204" pitchFamily="34" charset="0"/>
              </a:rPr>
              <a:t>.</a:t>
            </a:r>
          </a:p>
          <a:p>
            <a:pPr>
              <a:buFont typeface="Arial" panose="020B0604020202020204" pitchFamily="34" charset="0"/>
              <a:buChar char="•"/>
            </a:pPr>
            <a:endParaRPr lang="en-US" sz="2000" dirty="0">
              <a:latin typeface="Century Gothic" panose="020B0502020202020204" pitchFamily="34" charset="0"/>
            </a:endParaRPr>
          </a:p>
          <a:p>
            <a:endParaRPr lang="en-US" altLang="ja-JP" sz="3200" dirty="0">
              <a:latin typeface="Century Gothic" panose="020B0502020202020204" pitchFamily="34" charset="0"/>
            </a:endParaRPr>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1928944" y="3895583"/>
            <a:ext cx="5302004" cy="1238786"/>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976797" y="5363898"/>
            <a:ext cx="7297579" cy="758190"/>
          </a:xfrm>
          <a:prstGeom prst="rect">
            <a:avLst/>
          </a:prstGeom>
        </p:spPr>
      </p:pic>
    </p:spTree>
    <p:custDataLst>
      <p:tags r:id="rId1"/>
    </p:custDataLst>
    <p:extLst>
      <p:ext uri="{BB962C8B-B14F-4D97-AF65-F5344CB8AC3E}">
        <p14:creationId xmlns:p14="http://schemas.microsoft.com/office/powerpoint/2010/main" val="163936962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193868" y="1420354"/>
            <a:ext cx="8772157" cy="301766"/>
          </a:xfrm>
        </p:spPr>
        <p:txBody>
          <a:bodyPr/>
          <a:lstStyle/>
          <a:p>
            <a:r>
              <a:rPr lang="en-US" sz="2000" dirty="0">
                <a:latin typeface="Century Gothic" panose="020B0502020202020204" pitchFamily="34" charset="0"/>
              </a:rPr>
              <a:t>The table below is a brief list of keystrokes to enhance command line editing:</a:t>
            </a:r>
          </a:p>
          <a:p>
            <a:endParaRPr lang="en-US" altLang="ja-JP" sz="2000" dirty="0">
              <a:latin typeface="Century Gothic" panose="020B0502020202020204" pitchFamily="34" charset="0"/>
            </a:endParaRPr>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058069287"/>
              </p:ext>
            </p:extLst>
          </p:nvPr>
        </p:nvGraphicFramePr>
        <p:xfrm>
          <a:off x="320040" y="2441938"/>
          <a:ext cx="8534400" cy="2968260"/>
        </p:xfrm>
        <a:graphic>
          <a:graphicData uri="http://schemas.openxmlformats.org/drawingml/2006/table">
            <a:tbl>
              <a:tblPr firstRow="1" bandRow="1">
                <a:tableStyleId>{5C22544A-7EE6-4342-B048-85BDC9FD1C3A}</a:tableStyleId>
              </a:tblPr>
              <a:tblGrid>
                <a:gridCol w="2672248">
                  <a:extLst>
                    <a:ext uri="{9D8B030D-6E8A-4147-A177-3AD203B41FA5}">
                      <a16:colId xmlns:a16="http://schemas.microsoft.com/office/drawing/2014/main" val="1180500583"/>
                    </a:ext>
                  </a:extLst>
                </a:gridCol>
                <a:gridCol w="5862152">
                  <a:extLst>
                    <a:ext uri="{9D8B030D-6E8A-4147-A177-3AD203B41FA5}">
                      <a16:colId xmlns:a16="http://schemas.microsoft.com/office/drawing/2014/main" val="2741835617"/>
                    </a:ext>
                  </a:extLst>
                </a:gridCol>
              </a:tblGrid>
              <a:tr h="459541">
                <a:tc>
                  <a:txBody>
                    <a:bodyPr/>
                    <a:lstStyle/>
                    <a:p>
                      <a:pPr algn="just"/>
                      <a:r>
                        <a:rPr lang="en-US" sz="1800" dirty="0">
                          <a:latin typeface="Century Gothic" panose="020B0502020202020204" pitchFamily="34" charset="0"/>
                        </a:rPr>
                        <a:t>Keystroke</a:t>
                      </a:r>
                    </a:p>
                  </a:txBody>
                  <a:tcPr/>
                </a:tc>
                <a:tc>
                  <a:txBody>
                    <a:bodyPr/>
                    <a:lstStyle/>
                    <a:p>
                      <a:pPr algn="just"/>
                      <a:r>
                        <a:rPr lang="en-US" sz="1800" dirty="0">
                          <a:latin typeface="Century Gothic" panose="020B0502020202020204" pitchFamily="34" charset="0"/>
                        </a:rPr>
                        <a:t>Description</a:t>
                      </a:r>
                    </a:p>
                  </a:txBody>
                  <a:tcPr/>
                </a:tc>
                <a:extLst>
                  <a:ext uri="{0D108BD9-81ED-4DB2-BD59-A6C34878D82A}">
                    <a16:rowId xmlns:a16="http://schemas.microsoft.com/office/drawing/2014/main" val="3590626540"/>
                  </a:ext>
                </a:extLst>
              </a:tr>
              <a:tr h="459541">
                <a:tc>
                  <a:txBody>
                    <a:bodyPr/>
                    <a:lstStyle/>
                    <a:p>
                      <a:pPr algn="just" fontAlgn="ctr"/>
                      <a:r>
                        <a:rPr lang="en-US" sz="1800" b="1" dirty="0">
                          <a:effectLst/>
                          <a:latin typeface="Century Gothic" panose="020B0502020202020204" pitchFamily="34" charset="0"/>
                        </a:rPr>
                        <a:t>Tab</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b="0">
                          <a:effectLst/>
                          <a:latin typeface="Century Gothic" panose="020B0502020202020204" pitchFamily="34" charset="0"/>
                        </a:rPr>
                        <a:t>Completes a partial command name entry.</a:t>
                      </a:r>
                    </a:p>
                  </a:txBody>
                  <a:tcPr marL="47625" marR="47625" marT="47625" marB="47625" anchor="ctr"/>
                </a:tc>
                <a:extLst>
                  <a:ext uri="{0D108BD9-81ED-4DB2-BD59-A6C34878D82A}">
                    <a16:rowId xmlns:a16="http://schemas.microsoft.com/office/drawing/2014/main" val="3639080909"/>
                  </a:ext>
                </a:extLst>
              </a:tr>
              <a:tr h="459541">
                <a:tc>
                  <a:txBody>
                    <a:bodyPr/>
                    <a:lstStyle/>
                    <a:p>
                      <a:pPr algn="just" fontAlgn="ctr"/>
                      <a:r>
                        <a:rPr lang="en-US" sz="1800" b="1">
                          <a:effectLst/>
                          <a:latin typeface="Century Gothic" panose="020B0502020202020204" pitchFamily="34" charset="0"/>
                        </a:rPr>
                        <a:t>Backspace</a:t>
                      </a:r>
                      <a:endParaRPr lang="en-US" sz="1800" b="0">
                        <a:effectLst/>
                        <a:latin typeface="Century Gothic" panose="020B0502020202020204" pitchFamily="34" charset="0"/>
                      </a:endParaRPr>
                    </a:p>
                  </a:txBody>
                  <a:tcPr marL="47625" marR="47625" marT="47625" marB="47625" anchor="ctr"/>
                </a:tc>
                <a:tc>
                  <a:txBody>
                    <a:bodyPr/>
                    <a:lstStyle/>
                    <a:p>
                      <a:pPr algn="just" fontAlgn="ctr"/>
                      <a:r>
                        <a:rPr lang="en-US" sz="1800" b="0" dirty="0">
                          <a:effectLst/>
                          <a:latin typeface="Century Gothic" panose="020B0502020202020204" pitchFamily="34" charset="0"/>
                        </a:rPr>
                        <a:t>Erases the character to the left of the cursor.</a:t>
                      </a:r>
                    </a:p>
                  </a:txBody>
                  <a:tcPr marL="47625" marR="47625" marT="47625" marB="47625" anchor="ctr"/>
                </a:tc>
                <a:extLst>
                  <a:ext uri="{0D108BD9-81ED-4DB2-BD59-A6C34878D82A}">
                    <a16:rowId xmlns:a16="http://schemas.microsoft.com/office/drawing/2014/main" val="4082093158"/>
                  </a:ext>
                </a:extLst>
              </a:tr>
              <a:tr h="459541">
                <a:tc>
                  <a:txBody>
                    <a:bodyPr/>
                    <a:lstStyle/>
                    <a:p>
                      <a:pPr algn="just" fontAlgn="ctr"/>
                      <a:r>
                        <a:rPr lang="en-US" sz="1800" b="1" dirty="0">
                          <a:effectLst/>
                          <a:latin typeface="Century Gothic" panose="020B0502020202020204" pitchFamily="34" charset="0"/>
                        </a:rPr>
                        <a:t>Left Arrow </a:t>
                      </a:r>
                      <a:r>
                        <a:rPr lang="en-US" sz="1800" b="0" dirty="0">
                          <a:effectLst/>
                          <a:latin typeface="Century Gothic" panose="020B0502020202020204" pitchFamily="34" charset="0"/>
                        </a:rPr>
                        <a:t>or</a:t>
                      </a:r>
                      <a:r>
                        <a:rPr lang="en-US" sz="1800" b="1" dirty="0">
                          <a:effectLst/>
                          <a:latin typeface="Century Gothic" panose="020B0502020202020204" pitchFamily="34" charset="0"/>
                        </a:rPr>
                        <a:t> Ctrl+B</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b="0" dirty="0">
                          <a:effectLst/>
                          <a:latin typeface="Century Gothic" panose="020B0502020202020204" pitchFamily="34" charset="0"/>
                        </a:rPr>
                        <a:t>Moves the cursor one character to the left.</a:t>
                      </a:r>
                    </a:p>
                  </a:txBody>
                  <a:tcPr marL="47625" marR="47625" marT="47625" marB="47625" anchor="ctr"/>
                </a:tc>
                <a:extLst>
                  <a:ext uri="{0D108BD9-81ED-4DB2-BD59-A6C34878D82A}">
                    <a16:rowId xmlns:a16="http://schemas.microsoft.com/office/drawing/2014/main" val="2021840048"/>
                  </a:ext>
                </a:extLst>
              </a:tr>
              <a:tr h="459541">
                <a:tc>
                  <a:txBody>
                    <a:bodyPr/>
                    <a:lstStyle/>
                    <a:p>
                      <a:pPr algn="just" fontAlgn="ctr"/>
                      <a:r>
                        <a:rPr lang="en-US" sz="1800" b="1" dirty="0">
                          <a:effectLst/>
                          <a:latin typeface="Century Gothic" panose="020B0502020202020204" pitchFamily="34" charset="0"/>
                        </a:rPr>
                        <a:t>Right Arrow </a:t>
                      </a:r>
                      <a:r>
                        <a:rPr lang="en-US" sz="1800" b="0" dirty="0">
                          <a:effectLst/>
                          <a:latin typeface="Century Gothic" panose="020B0502020202020204" pitchFamily="34" charset="0"/>
                        </a:rPr>
                        <a:t>or</a:t>
                      </a:r>
                      <a:r>
                        <a:rPr lang="en-US" sz="1800" b="1" dirty="0">
                          <a:effectLst/>
                          <a:latin typeface="Century Gothic" panose="020B0502020202020204" pitchFamily="34" charset="0"/>
                        </a:rPr>
                        <a:t> Ctrl+F</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b="0" dirty="0">
                          <a:effectLst/>
                          <a:latin typeface="Century Gothic" panose="020B0502020202020204" pitchFamily="34" charset="0"/>
                        </a:rPr>
                        <a:t>Moves the cursor one character to the right.</a:t>
                      </a:r>
                    </a:p>
                  </a:txBody>
                  <a:tcPr marL="47625" marR="47625" marT="47625" marB="47625" anchor="ctr"/>
                </a:tc>
                <a:extLst>
                  <a:ext uri="{0D108BD9-81ED-4DB2-BD59-A6C34878D82A}">
                    <a16:rowId xmlns:a16="http://schemas.microsoft.com/office/drawing/2014/main" val="2968577270"/>
                  </a:ext>
                </a:extLst>
              </a:tr>
              <a:tr h="670555">
                <a:tc>
                  <a:txBody>
                    <a:bodyPr/>
                    <a:lstStyle/>
                    <a:p>
                      <a:pPr algn="just" fontAlgn="ctr"/>
                      <a:r>
                        <a:rPr lang="en-US" sz="1800" b="1" dirty="0">
                          <a:effectLst/>
                          <a:latin typeface="Century Gothic" panose="020B0502020202020204" pitchFamily="34" charset="0"/>
                        </a:rPr>
                        <a:t>Up Arrow </a:t>
                      </a:r>
                      <a:r>
                        <a:rPr lang="en-US" sz="1800" b="0" dirty="0">
                          <a:effectLst/>
                          <a:latin typeface="Century Gothic" panose="020B0502020202020204" pitchFamily="34" charset="0"/>
                        </a:rPr>
                        <a:t>or</a:t>
                      </a:r>
                      <a:r>
                        <a:rPr lang="en-US" sz="1800" b="1" dirty="0">
                          <a:effectLst/>
                          <a:latin typeface="Century Gothic" panose="020B0502020202020204" pitchFamily="34" charset="0"/>
                        </a:rPr>
                        <a:t> Ctrl+P</a:t>
                      </a:r>
                      <a:endParaRPr lang="en-US" sz="1800" b="0" dirty="0">
                        <a:effectLst/>
                        <a:latin typeface="Century Gothic" panose="020B0502020202020204" pitchFamily="34" charset="0"/>
                      </a:endParaRPr>
                    </a:p>
                  </a:txBody>
                  <a:tcPr marL="47625" marR="47625" marT="47625" marB="47625" anchor="ctr"/>
                </a:tc>
                <a:tc>
                  <a:txBody>
                    <a:bodyPr/>
                    <a:lstStyle/>
                    <a:p>
                      <a:pPr algn="just" fontAlgn="ctr"/>
                      <a:r>
                        <a:rPr lang="en-US" sz="1800" b="0" dirty="0">
                          <a:effectLst/>
                          <a:latin typeface="Century Gothic" panose="020B0502020202020204" pitchFamily="34" charset="0"/>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3479928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193867" y="1294942"/>
            <a:ext cx="8772157" cy="1310400"/>
          </a:xfrm>
        </p:spPr>
        <p:txBody>
          <a:bodyPr/>
          <a:lstStyle/>
          <a:p>
            <a:pPr algn="just">
              <a:buFont typeface="Arial" panose="020B0604020202020204" pitchFamily="34" charset="0"/>
              <a:buChar char="•"/>
            </a:pPr>
            <a:r>
              <a:rPr lang="en-US" sz="1600" dirty="0">
                <a:latin typeface="Century Gothic" panose="020B0502020202020204" pitchFamily="34" charset="0"/>
              </a:rPr>
              <a:t>When a command output produces more text than can be displayed in a terminal window, the IOS will display a </a:t>
            </a:r>
            <a:r>
              <a:rPr lang="en-US" sz="1600" b="1" dirty="0">
                <a:latin typeface="Century Gothic" panose="020B0502020202020204" pitchFamily="34" charset="0"/>
              </a:rPr>
              <a:t>“--More--”</a:t>
            </a:r>
            <a:r>
              <a:rPr lang="en-US" sz="1600" dirty="0">
                <a:latin typeface="Century Gothic" panose="020B0502020202020204" pitchFamily="34" charset="0"/>
              </a:rPr>
              <a:t> prompt. The table below describes the keystrokes that can be used when this prompt is displayed.</a:t>
            </a:r>
            <a:endParaRPr lang="en-US" altLang="ja-JP" sz="1600" dirty="0">
              <a:latin typeface="Century Gothic" panose="020B0502020202020204" pitchFamily="34" charset="0"/>
            </a:endParaRP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193867" y="4587240"/>
            <a:ext cx="8492933" cy="43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Arial" panose="020B0604020202020204" pitchFamily="34" charset="0"/>
              <a:buChar char="•"/>
            </a:pPr>
            <a:r>
              <a:rPr lang="en-US" sz="1600" dirty="0">
                <a:latin typeface="Century Gothic" panose="020B0502020202020204" pitchFamily="34" charset="0"/>
              </a:rPr>
              <a:t>The table below lists commands that can be used to exit out of an operation:</a:t>
            </a:r>
            <a:endParaRPr lang="en-US" altLang="ja-JP" sz="1600" dirty="0">
              <a:latin typeface="Century Gothic" panose="020B0502020202020204" pitchFamily="34" charset="0"/>
            </a:endParaRPr>
          </a:p>
        </p:txBody>
      </p:sp>
      <p:sp>
        <p:nvSpPr>
          <p:cNvPr id="6" name="TextBox 5">
            <a:extLst>
              <a:ext uri="{FF2B5EF4-FFF2-40B4-BE49-F238E27FC236}">
                <a16:creationId xmlns:a16="http://schemas.microsoft.com/office/drawing/2014/main" id="{83AB480E-7A6D-8D47-84A2-2A0D70DBA569}"/>
              </a:ext>
            </a:extLst>
          </p:cNvPr>
          <p:cNvSpPr txBox="1"/>
          <p:nvPr/>
        </p:nvSpPr>
        <p:spPr>
          <a:xfrm>
            <a:off x="1251043" y="4287158"/>
            <a:ext cx="6657804" cy="300082"/>
          </a:xfrm>
          <a:prstGeom prst="rect">
            <a:avLst/>
          </a:prstGeom>
          <a:noFill/>
        </p:spPr>
        <p:txBody>
          <a:bodyPr wrap="square" rtlCol="0">
            <a:spAutoFit/>
          </a:bodyPr>
          <a:lstStyle/>
          <a:p>
            <a:r>
              <a:rPr lang="en-US" sz="1500" dirty="0">
                <a:solidFill>
                  <a:srgbClr val="000000"/>
                </a:solidFill>
                <a:latin typeface="Century Gothic" panose="020B0502020202020204" pitchFamily="34" charset="0"/>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2335805814"/>
              </p:ext>
            </p:extLst>
          </p:nvPr>
        </p:nvGraphicFramePr>
        <p:xfrm>
          <a:off x="431624" y="4911090"/>
          <a:ext cx="8534400" cy="1724619"/>
        </p:xfrm>
        <a:graphic>
          <a:graphicData uri="http://schemas.openxmlformats.org/drawingml/2006/table">
            <a:tbl>
              <a:tblPr firstRow="1" bandRow="1">
                <a:tableStyleId>{5C22544A-7EE6-4342-B048-85BDC9FD1C3A}</a:tableStyleId>
              </a:tblPr>
              <a:tblGrid>
                <a:gridCol w="2098334">
                  <a:extLst>
                    <a:ext uri="{9D8B030D-6E8A-4147-A177-3AD203B41FA5}">
                      <a16:colId xmlns:a16="http://schemas.microsoft.com/office/drawing/2014/main" val="1180500583"/>
                    </a:ext>
                  </a:extLst>
                </a:gridCol>
                <a:gridCol w="6436066">
                  <a:extLst>
                    <a:ext uri="{9D8B030D-6E8A-4147-A177-3AD203B41FA5}">
                      <a16:colId xmlns:a16="http://schemas.microsoft.com/office/drawing/2014/main" val="2741835617"/>
                    </a:ext>
                  </a:extLst>
                </a:gridCol>
              </a:tblGrid>
              <a:tr h="324517">
                <a:tc>
                  <a:txBody>
                    <a:bodyPr/>
                    <a:lstStyle/>
                    <a:p>
                      <a:r>
                        <a:rPr lang="en-US" sz="1600" dirty="0">
                          <a:latin typeface="Century Gothic" panose="020B0502020202020204" pitchFamily="34" charset="0"/>
                        </a:rPr>
                        <a:t>Keystroke</a:t>
                      </a:r>
                    </a:p>
                  </a:txBody>
                  <a:tcPr/>
                </a:tc>
                <a:tc>
                  <a:txBody>
                    <a:bodyPr/>
                    <a:lstStyle/>
                    <a:p>
                      <a:r>
                        <a:rPr lang="en-US" sz="1600" dirty="0">
                          <a:latin typeface="Century Gothic" panose="020B0502020202020204" pitchFamily="34" charset="0"/>
                        </a:rPr>
                        <a:t>Description</a:t>
                      </a:r>
                    </a:p>
                  </a:txBody>
                  <a:tcPr/>
                </a:tc>
                <a:extLst>
                  <a:ext uri="{0D108BD9-81ED-4DB2-BD59-A6C34878D82A}">
                    <a16:rowId xmlns:a16="http://schemas.microsoft.com/office/drawing/2014/main" val="3590626540"/>
                  </a:ext>
                </a:extLst>
              </a:tr>
              <a:tr h="463113">
                <a:tc>
                  <a:txBody>
                    <a:bodyPr/>
                    <a:lstStyle/>
                    <a:p>
                      <a:pPr fontAlgn="ctr"/>
                      <a:r>
                        <a:rPr lang="en-US" sz="1200" b="1">
                          <a:effectLst/>
                          <a:latin typeface="Century Gothic" panose="020B0502020202020204" pitchFamily="34" charset="0"/>
                        </a:rPr>
                        <a:t>Ctrl-C</a:t>
                      </a:r>
                      <a:endParaRPr lang="en-US" sz="1200" b="0">
                        <a:effectLst/>
                        <a:latin typeface="Century Gothic" panose="020B0502020202020204" pitchFamily="34" charset="0"/>
                      </a:endParaRPr>
                    </a:p>
                  </a:txBody>
                  <a:tcPr marL="47625" marR="47625" marT="47625" marB="47625" anchor="ctr"/>
                </a:tc>
                <a:tc>
                  <a:txBody>
                    <a:bodyPr/>
                    <a:lstStyle/>
                    <a:p>
                      <a:pPr fontAlgn="ctr"/>
                      <a:r>
                        <a:rPr lang="en-US" sz="1200" b="0" dirty="0">
                          <a:effectLst/>
                          <a:latin typeface="Century Gothic" panose="020B0502020202020204" pitchFamily="34" charset="0"/>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63113">
                <a:tc>
                  <a:txBody>
                    <a:bodyPr/>
                    <a:lstStyle/>
                    <a:p>
                      <a:pPr fontAlgn="ctr"/>
                      <a:r>
                        <a:rPr lang="en-US" sz="1200" b="1" dirty="0">
                          <a:effectLst/>
                          <a:latin typeface="Century Gothic" panose="020B0502020202020204" pitchFamily="34" charset="0"/>
                        </a:rPr>
                        <a:t>Ctrl-Z</a:t>
                      </a:r>
                      <a:endParaRPr lang="en-US" sz="1200" b="0" dirty="0">
                        <a:effectLst/>
                        <a:latin typeface="Century Gothic" panose="020B0502020202020204" pitchFamily="34" charset="0"/>
                      </a:endParaRPr>
                    </a:p>
                  </a:txBody>
                  <a:tcPr marL="47625" marR="47625" marT="47625" marB="47625" anchor="ctr"/>
                </a:tc>
                <a:tc>
                  <a:txBody>
                    <a:bodyPr/>
                    <a:lstStyle/>
                    <a:p>
                      <a:pPr fontAlgn="ctr"/>
                      <a:r>
                        <a:rPr lang="en-US" sz="1200" b="0">
                          <a:effectLst/>
                          <a:latin typeface="Century Gothic" panose="020B0502020202020204" pitchFamily="34" charset="0"/>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63113">
                <a:tc>
                  <a:txBody>
                    <a:bodyPr/>
                    <a:lstStyle/>
                    <a:p>
                      <a:pPr fontAlgn="ctr"/>
                      <a:r>
                        <a:rPr lang="en-US" sz="1200" b="1">
                          <a:effectLst/>
                          <a:latin typeface="Century Gothic" panose="020B0502020202020204" pitchFamily="34" charset="0"/>
                        </a:rPr>
                        <a:t>Ctrl-Shift-6</a:t>
                      </a:r>
                      <a:endParaRPr lang="en-US" sz="1200" b="0">
                        <a:effectLst/>
                        <a:latin typeface="Century Gothic" panose="020B0502020202020204" pitchFamily="34" charset="0"/>
                      </a:endParaRPr>
                    </a:p>
                  </a:txBody>
                  <a:tcPr marL="47625" marR="47625" marT="47625" marB="47625" anchor="ctr"/>
                </a:tc>
                <a:tc>
                  <a:txBody>
                    <a:bodyPr/>
                    <a:lstStyle/>
                    <a:p>
                      <a:pPr fontAlgn="ctr"/>
                      <a:r>
                        <a:rPr lang="en-US" sz="1200" b="0" dirty="0">
                          <a:effectLst/>
                          <a:latin typeface="Century Gothic" panose="020B0502020202020204" pitchFamily="34" charset="0"/>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396283279"/>
              </p:ext>
            </p:extLst>
          </p:nvPr>
        </p:nvGraphicFramePr>
        <p:xfrm>
          <a:off x="899160" y="2219648"/>
          <a:ext cx="7513320" cy="1995670"/>
        </p:xfrm>
        <a:graphic>
          <a:graphicData uri="http://schemas.openxmlformats.org/drawingml/2006/table">
            <a:tbl>
              <a:tblPr firstRow="1" bandRow="1">
                <a:tableStyleId>{5C22544A-7EE6-4342-B048-85BDC9FD1C3A}</a:tableStyleId>
              </a:tblPr>
              <a:tblGrid>
                <a:gridCol w="1616341">
                  <a:extLst>
                    <a:ext uri="{9D8B030D-6E8A-4147-A177-3AD203B41FA5}">
                      <a16:colId xmlns:a16="http://schemas.microsoft.com/office/drawing/2014/main" val="1180500583"/>
                    </a:ext>
                  </a:extLst>
                </a:gridCol>
                <a:gridCol w="5896979">
                  <a:extLst>
                    <a:ext uri="{9D8B030D-6E8A-4147-A177-3AD203B41FA5}">
                      <a16:colId xmlns:a16="http://schemas.microsoft.com/office/drawing/2014/main" val="2741835617"/>
                    </a:ext>
                  </a:extLst>
                </a:gridCol>
              </a:tblGrid>
              <a:tr h="0">
                <a:tc>
                  <a:txBody>
                    <a:bodyPr/>
                    <a:lstStyle/>
                    <a:p>
                      <a:r>
                        <a:rPr lang="en-US" sz="2000" dirty="0">
                          <a:latin typeface="Century Gothic" panose="020B0502020202020204" pitchFamily="34" charset="0"/>
                        </a:rPr>
                        <a:t>Keystroke</a:t>
                      </a:r>
                    </a:p>
                  </a:txBody>
                  <a:tcPr/>
                </a:tc>
                <a:tc>
                  <a:txBody>
                    <a:bodyPr/>
                    <a:lstStyle/>
                    <a:p>
                      <a:r>
                        <a:rPr lang="en-US" sz="2000" dirty="0">
                          <a:latin typeface="Century Gothic" panose="020B0502020202020204" pitchFamily="34" charset="0"/>
                        </a:rPr>
                        <a:t>Description</a:t>
                      </a:r>
                    </a:p>
                  </a:txBody>
                  <a:tcPr/>
                </a:tc>
                <a:extLst>
                  <a:ext uri="{0D108BD9-81ED-4DB2-BD59-A6C34878D82A}">
                    <a16:rowId xmlns:a16="http://schemas.microsoft.com/office/drawing/2014/main" val="3590626540"/>
                  </a:ext>
                </a:extLst>
              </a:tr>
              <a:tr h="552140">
                <a:tc>
                  <a:txBody>
                    <a:bodyPr/>
                    <a:lstStyle/>
                    <a:p>
                      <a:pPr fontAlgn="ctr"/>
                      <a:r>
                        <a:rPr lang="en-US" sz="1600" b="1">
                          <a:effectLst/>
                          <a:latin typeface="Century Gothic" panose="020B0502020202020204" pitchFamily="34" charset="0"/>
                        </a:rPr>
                        <a:t>Enter</a:t>
                      </a:r>
                      <a:r>
                        <a:rPr lang="en-US" sz="1600" b="0">
                          <a:effectLst/>
                          <a:latin typeface="Century Gothic" panose="020B0502020202020204" pitchFamily="34" charset="0"/>
                        </a:rPr>
                        <a:t> Key</a:t>
                      </a:r>
                    </a:p>
                  </a:txBody>
                  <a:tcPr marL="47625" marR="47625" marT="47625" marB="47625" anchor="ctr"/>
                </a:tc>
                <a:tc>
                  <a:txBody>
                    <a:bodyPr/>
                    <a:lstStyle/>
                    <a:p>
                      <a:pPr fontAlgn="ctr"/>
                      <a:r>
                        <a:rPr lang="en-US" sz="1600" b="0" dirty="0">
                          <a:effectLst/>
                          <a:latin typeface="Century Gothic" panose="020B0502020202020204" pitchFamily="34" charset="0"/>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600" b="1" dirty="0">
                          <a:effectLst/>
                          <a:latin typeface="Century Gothic" panose="020B0502020202020204" pitchFamily="34" charset="0"/>
                        </a:rPr>
                        <a:t>Space</a:t>
                      </a:r>
                      <a:r>
                        <a:rPr lang="en-US" sz="1600" b="0" dirty="0">
                          <a:effectLst/>
                          <a:latin typeface="Century Gothic" panose="020B0502020202020204" pitchFamily="34" charset="0"/>
                        </a:rPr>
                        <a:t> Bar</a:t>
                      </a:r>
                    </a:p>
                  </a:txBody>
                  <a:tcPr marL="47625" marR="47625" marT="47625" marB="47625" anchor="ctr"/>
                </a:tc>
                <a:tc>
                  <a:txBody>
                    <a:bodyPr/>
                    <a:lstStyle/>
                    <a:p>
                      <a:pPr fontAlgn="ctr"/>
                      <a:r>
                        <a:rPr lang="en-US" sz="1600" b="0">
                          <a:effectLst/>
                          <a:latin typeface="Century Gothic" panose="020B0502020202020204" pitchFamily="34" charset="0"/>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600" b="0" dirty="0">
                          <a:effectLst/>
                          <a:latin typeface="Century Gothic" panose="020B0502020202020204" pitchFamily="34" charset="0"/>
                        </a:rPr>
                        <a:t>Any other key</a:t>
                      </a:r>
                    </a:p>
                  </a:txBody>
                  <a:tcPr marL="47625" marR="47625" marT="47625" marB="47625" anchor="ctr"/>
                </a:tc>
                <a:tc>
                  <a:txBody>
                    <a:bodyPr/>
                    <a:lstStyle/>
                    <a:p>
                      <a:pPr fontAlgn="ctr"/>
                      <a:r>
                        <a:rPr lang="en-US" sz="1600" b="0" dirty="0">
                          <a:effectLst/>
                          <a:latin typeface="Century Gothic" panose="020B0502020202020204" pitchFamily="34" charset="0"/>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34447577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638" y="1354015"/>
            <a:ext cx="8275002" cy="4720787"/>
          </a:xfrm>
        </p:spPr>
        <p:txBody>
          <a:bodyPr/>
          <a:lstStyle/>
          <a:p>
            <a:pPr algn="just"/>
            <a:r>
              <a:rPr lang="en-US" altLang="zh-TW" b="1" dirty="0">
                <a:latin typeface="Century Gothic" panose="020B0502020202020204" pitchFamily="34" charset="0"/>
                <a:ea typeface="新細明體" pitchFamily="18" charset="-120"/>
              </a:rPr>
              <a:t>At the end of this topic, You should be able to:</a:t>
            </a:r>
          </a:p>
          <a:p>
            <a:pPr algn="just">
              <a:buFont typeface="Arial" panose="020B0604020202020204" pitchFamily="34" charset="0"/>
              <a:buChar char="•"/>
            </a:pPr>
            <a:r>
              <a:rPr lang="en-US" sz="2000" dirty="0">
                <a:latin typeface="Century Gothic" panose="020B0502020202020204" pitchFamily="34" charset="0"/>
              </a:rPr>
              <a:t>Explain the purpose of Cisco IOS</a:t>
            </a:r>
            <a:endParaRPr lang="en-US" sz="2000" dirty="0">
              <a:latin typeface="Century Gothic" panose="020B0502020202020204" pitchFamily="34" charset="0"/>
              <a:ea typeface="新細明體"/>
            </a:endParaRPr>
          </a:p>
          <a:p>
            <a:pPr algn="just">
              <a:buFont typeface="Arial" panose="020B0604020202020204" pitchFamily="34" charset="0"/>
              <a:buChar char="•"/>
            </a:pPr>
            <a:r>
              <a:rPr lang="en-US" sz="2000" dirty="0">
                <a:latin typeface="Century Gothic" panose="020B0502020202020204" pitchFamily="34" charset="0"/>
              </a:rPr>
              <a:t>Explain how to access a Cisco IOS device for configuration purposes.</a:t>
            </a:r>
          </a:p>
          <a:p>
            <a:pPr algn="just">
              <a:buFont typeface="Arial" panose="020B0604020202020204" pitchFamily="34" charset="0"/>
              <a:buChar char="•"/>
            </a:pPr>
            <a:r>
              <a:rPr lang="en-US" sz="2000" dirty="0">
                <a:latin typeface="Century Gothic" panose="020B0502020202020204" pitchFamily="34" charset="0"/>
              </a:rPr>
              <a:t>Explain how to navigate Cisco IOS to configure network devices.</a:t>
            </a:r>
          </a:p>
          <a:p>
            <a:pPr algn="just">
              <a:buFont typeface="Arial" panose="020B0604020202020204" pitchFamily="34" charset="0"/>
              <a:buChar char="•"/>
            </a:pPr>
            <a:r>
              <a:rPr lang="en-US" sz="2000" dirty="0">
                <a:latin typeface="Century Gothic" panose="020B0502020202020204" pitchFamily="34" charset="0"/>
              </a:rPr>
              <a:t>Configure hostnames on a Cisco IOS device using the CLI.</a:t>
            </a:r>
          </a:p>
          <a:p>
            <a:pPr algn="just">
              <a:buFont typeface="Arial" panose="020B0604020202020204" pitchFamily="34" charset="0"/>
              <a:buChar char="•"/>
            </a:pPr>
            <a:r>
              <a:rPr lang="en-US" sz="2000" dirty="0">
                <a:latin typeface="Century Gothic" panose="020B0502020202020204" pitchFamily="34" charset="0"/>
              </a:rPr>
              <a:t>Use Cisco IOS commands to limit access to device configurations and save the running configuration</a:t>
            </a:r>
          </a:p>
          <a:p>
            <a:pPr algn="just">
              <a:buFont typeface="Arial" panose="020B0604020202020204" pitchFamily="34" charset="0"/>
              <a:buChar char="•"/>
            </a:pPr>
            <a:r>
              <a:rPr lang="en-US" sz="2000" dirty="0">
                <a:latin typeface="Century Gothic" panose="020B0502020202020204" pitchFamily="34" charset="0"/>
              </a:rPr>
              <a:t>Explain how devices communicate across network media.</a:t>
            </a:r>
          </a:p>
          <a:p>
            <a:pPr algn="just">
              <a:buFont typeface="Arial" panose="020B0604020202020204" pitchFamily="34" charset="0"/>
              <a:buChar char="•"/>
            </a:pPr>
            <a:r>
              <a:rPr lang="en-US" sz="2000" dirty="0">
                <a:latin typeface="Century Gothic" panose="020B0502020202020204" pitchFamily="34" charset="0"/>
              </a:rPr>
              <a:t>Configure a host device with an IP address.</a:t>
            </a:r>
          </a:p>
          <a:p>
            <a:pPr algn="just">
              <a:buFont typeface="Arial" panose="020B0604020202020204" pitchFamily="34" charset="0"/>
              <a:buChar char="•"/>
            </a:pPr>
            <a:r>
              <a:rPr lang="en-US" sz="2000" dirty="0">
                <a:latin typeface="Century Gothic" panose="020B0502020202020204" pitchFamily="34" charset="0"/>
              </a:rPr>
              <a:t>Verify connectivity between two end devices</a:t>
            </a:r>
            <a:endParaRPr lang="en-US" altLang="en-US" sz="2000" dirty="0">
              <a:latin typeface="Century Gothic" panose="020B0502020202020204" pitchFamily="34" charset="0"/>
            </a:endParaRPr>
          </a:p>
          <a:p>
            <a:pPr algn="just"/>
            <a:endParaRPr lang="en-US" sz="2000" dirty="0"/>
          </a:p>
        </p:txBody>
      </p:sp>
      <p:sp>
        <p:nvSpPr>
          <p:cNvPr id="5" name="Text Box 2"/>
          <p:cNvSpPr txBox="1">
            <a:spLocks noGrp="1" noChangeArrowheads="1"/>
          </p:cNvSpPr>
          <p:nvPr>
            <p:ph type="title"/>
          </p:nvPr>
        </p:nvSpPr>
        <p:spPr bwMode="auto">
          <a:xfrm>
            <a:off x="2291568" y="449823"/>
            <a:ext cx="4560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252467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Hot Keys and Shortcuts</a:t>
            </a:r>
            <a:endParaRPr lang="en-US" altLang="en-US" sz="5400" dirty="0"/>
          </a:p>
        </p:txBody>
      </p:sp>
    </p:spTree>
    <p:custDataLst>
      <p:tags r:id="rId1"/>
    </p:custDataLst>
    <p:extLst>
      <p:ext uri="{BB962C8B-B14F-4D97-AF65-F5344CB8AC3E}">
        <p14:creationId xmlns:p14="http://schemas.microsoft.com/office/powerpoint/2010/main" val="13661986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CA29-86EB-350A-9846-F8B7A932E284}"/>
              </a:ext>
            </a:extLst>
          </p:cNvPr>
          <p:cNvSpPr>
            <a:spLocks noGrp="1"/>
          </p:cNvSpPr>
          <p:nvPr>
            <p:ph type="ctrTitle"/>
          </p:nvPr>
        </p:nvSpPr>
        <p:spPr/>
        <p:txBody>
          <a:bodyPr/>
          <a:lstStyle/>
          <a:p>
            <a:r>
              <a:rPr lang="en-US" dirty="0"/>
              <a:t>2.4 Basic Device Configurations </a:t>
            </a:r>
            <a:endParaRPr lang="en-MY" dirty="0"/>
          </a:p>
        </p:txBody>
      </p:sp>
    </p:spTree>
    <p:extLst>
      <p:ext uri="{BB962C8B-B14F-4D97-AF65-F5344CB8AC3E}">
        <p14:creationId xmlns:p14="http://schemas.microsoft.com/office/powerpoint/2010/main" val="327469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1372867"/>
            <a:ext cx="8618801" cy="1102977"/>
          </a:xfrm>
        </p:spPr>
        <p:txBody>
          <a:bodyPr/>
          <a:lstStyle/>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The first configuration command on any device should be to give it a unique hostname. </a:t>
            </a:r>
          </a:p>
          <a:p>
            <a:pPr algn="just">
              <a:buFont typeface="Arial" panose="020B0604020202020204" pitchFamily="34" charset="0"/>
              <a:buChar char="•"/>
            </a:pPr>
            <a:r>
              <a:rPr lang="en-US" sz="1800" dirty="0">
                <a:latin typeface="Century Gothic" panose="020B0502020202020204" pitchFamily="34" charset="0"/>
              </a:rPr>
              <a:t>By default, all devices are assigned a factory default name. For example, a Cisco IOS switch is "Switch.”</a:t>
            </a:r>
          </a:p>
          <a:p>
            <a:endParaRPr lang="en-US" sz="2800" dirty="0">
              <a:latin typeface="Century Gothic" panose="020B0502020202020204" pitchFamily="34" charset="0"/>
            </a:endParaRPr>
          </a:p>
          <a:p>
            <a:endParaRPr lang="en-US" sz="2800" dirty="0">
              <a:latin typeface="Century Gothic" panose="020B0502020202020204" pitchFamily="34" charset="0"/>
            </a:endParaRPr>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9" y="2826683"/>
            <a:ext cx="4791022"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Arial" panose="020B0604020202020204" pitchFamily="34" charset="0"/>
              <a:buChar char="•"/>
            </a:pPr>
            <a:r>
              <a:rPr lang="en-US" sz="1800" dirty="0">
                <a:latin typeface="Century Gothic" panose="020B0502020202020204" pitchFamily="34" charset="0"/>
              </a:rPr>
              <a:t>Guideline for naming devices:</a:t>
            </a:r>
          </a:p>
          <a:p>
            <a:pPr lvl="2" algn="just">
              <a:buFont typeface="Arial" panose="020B0604020202020204" pitchFamily="34" charset="0"/>
              <a:buChar char="•"/>
            </a:pPr>
            <a:r>
              <a:rPr lang="en-US" sz="1800" dirty="0">
                <a:latin typeface="Century Gothic" panose="020B0502020202020204" pitchFamily="34" charset="0"/>
              </a:rPr>
              <a:t>Start with a letter</a:t>
            </a:r>
          </a:p>
          <a:p>
            <a:pPr lvl="2" algn="just">
              <a:buFont typeface="Arial" panose="020B0604020202020204" pitchFamily="34" charset="0"/>
              <a:buChar char="•"/>
            </a:pPr>
            <a:r>
              <a:rPr lang="en-US" sz="1800" dirty="0">
                <a:latin typeface="Century Gothic" panose="020B0502020202020204" pitchFamily="34" charset="0"/>
              </a:rPr>
              <a:t>Contain no spaces</a:t>
            </a:r>
          </a:p>
          <a:p>
            <a:pPr lvl="2" algn="just">
              <a:buFont typeface="Arial" panose="020B0604020202020204" pitchFamily="34" charset="0"/>
              <a:buChar char="•"/>
            </a:pPr>
            <a:r>
              <a:rPr lang="en-US" sz="1800" dirty="0">
                <a:latin typeface="Century Gothic" panose="020B0502020202020204" pitchFamily="34" charset="0"/>
              </a:rPr>
              <a:t>End with a letter or digit</a:t>
            </a:r>
          </a:p>
          <a:p>
            <a:pPr lvl="2" algn="just">
              <a:buFont typeface="Arial" panose="020B0604020202020204" pitchFamily="34" charset="0"/>
              <a:buChar char="•"/>
            </a:pPr>
            <a:r>
              <a:rPr lang="en-US" sz="1800" dirty="0">
                <a:latin typeface="Century Gothic" panose="020B0502020202020204" pitchFamily="34" charset="0"/>
              </a:rPr>
              <a:t>Use only letters, digits, and dashes</a:t>
            </a:r>
          </a:p>
          <a:p>
            <a:pPr lvl="2" algn="just">
              <a:buFont typeface="Arial" panose="020B0604020202020204" pitchFamily="34" charset="0"/>
              <a:buChar char="•"/>
            </a:pPr>
            <a:r>
              <a:rPr lang="en-US" sz="1800" dirty="0">
                <a:latin typeface="Century Gothic" panose="020B0502020202020204" pitchFamily="34" charset="0"/>
              </a:rPr>
              <a:t>Be less than 64 characters in length</a:t>
            </a:r>
          </a:p>
          <a:p>
            <a:endParaRPr lang="en-US" sz="1600" dirty="0">
              <a:latin typeface="Century Gothic" panose="020B0502020202020204" pitchFamily="34" charset="0"/>
            </a:endParaRPr>
          </a:p>
          <a:p>
            <a:endParaRPr lang="en-US" sz="1600" dirty="0">
              <a:latin typeface="Century Gothic" panose="020B0502020202020204" pitchFamily="34" charset="0"/>
            </a:endParaRPr>
          </a:p>
        </p:txBody>
      </p:sp>
      <p:sp>
        <p:nvSpPr>
          <p:cNvPr id="3" name="TextBox 2">
            <a:extLst>
              <a:ext uri="{FF2B5EF4-FFF2-40B4-BE49-F238E27FC236}">
                <a16:creationId xmlns:a16="http://schemas.microsoft.com/office/drawing/2014/main" id="{790CDB78-5B44-2540-9744-45DBDB654D0E}"/>
              </a:ext>
            </a:extLst>
          </p:cNvPr>
          <p:cNvSpPr txBox="1"/>
          <p:nvPr/>
        </p:nvSpPr>
        <p:spPr>
          <a:xfrm>
            <a:off x="4916460" y="3728402"/>
            <a:ext cx="3980179" cy="715581"/>
          </a:xfrm>
          <a:prstGeom prst="rect">
            <a:avLst/>
          </a:prstGeom>
          <a:noFill/>
        </p:spPr>
        <p:txBody>
          <a:bodyPr wrap="square" rtlCol="0">
            <a:spAutoFit/>
          </a:bodyPr>
          <a:lstStyle/>
          <a:p>
            <a:r>
              <a:rPr lang="en-US" sz="1500" b="1" dirty="0">
                <a:solidFill>
                  <a:srgbClr val="000000"/>
                </a:solidFill>
                <a:latin typeface="Century Gothic" panose="020B0502020202020204" pitchFamily="34" charset="0"/>
              </a:rPr>
              <a:t>Note</a:t>
            </a:r>
            <a:r>
              <a:rPr lang="en-US" sz="1500" dirty="0">
                <a:solidFill>
                  <a:srgbClr val="000000"/>
                </a:solidFill>
                <a:latin typeface="Century Gothic" panose="020B0502020202020204" pitchFamily="34" charset="0"/>
              </a:rPr>
              <a:t>: To return the switch to the default prompt, use the </a:t>
            </a:r>
            <a:r>
              <a:rPr lang="en-US" sz="1500" b="1" dirty="0">
                <a:solidFill>
                  <a:srgbClr val="000000"/>
                </a:solidFill>
                <a:latin typeface="Century Gothic" panose="020B0502020202020204" pitchFamily="34" charset="0"/>
              </a:rPr>
              <a:t>no hostname</a:t>
            </a:r>
            <a:r>
              <a:rPr lang="en-US" sz="1500" dirty="0">
                <a:solidFill>
                  <a:srgbClr val="000000"/>
                </a:solidFill>
                <a:latin typeface="Century Gothic" panose="020B0502020202020204" pitchFamily="34" charset="0"/>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rotWithShape="1">
          <a:blip r:embed="rId4"/>
          <a:srcRect r="15835"/>
          <a:stretch/>
        </p:blipFill>
        <p:spPr>
          <a:xfrm>
            <a:off x="4022205" y="2574030"/>
            <a:ext cx="4943820" cy="962613"/>
          </a:xfrm>
          <a:prstGeom prst="rect">
            <a:avLst/>
          </a:prstGeom>
        </p:spPr>
      </p:pic>
    </p:spTree>
    <p:custDataLst>
      <p:tags r:id="rId1"/>
    </p:custDataLst>
    <p:extLst>
      <p:ext uri="{BB962C8B-B14F-4D97-AF65-F5344CB8AC3E}">
        <p14:creationId xmlns:p14="http://schemas.microsoft.com/office/powerpoint/2010/main" val="325329652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93868" y="1388181"/>
            <a:ext cx="8772157" cy="1015663"/>
          </a:xfrm>
        </p:spPr>
        <p:txBody>
          <a:bodyPr/>
          <a:lstStyle/>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The use of weak or easily guessed passwords are a security concern.</a:t>
            </a:r>
          </a:p>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8" y="295718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Arial" panose="020B0604020202020204" pitchFamily="34" charset="0"/>
              <a:buChar char="•"/>
            </a:pPr>
            <a:r>
              <a:rPr lang="en-US" sz="1800" b="1" dirty="0">
                <a:latin typeface="Century Gothic" panose="020B0502020202020204" pitchFamily="34" charset="0"/>
              </a:rPr>
              <a:t>Password Guidelines: </a:t>
            </a:r>
          </a:p>
          <a:p>
            <a:pPr lvl="2" algn="just">
              <a:buFont typeface="Arial" panose="020B0604020202020204" pitchFamily="34" charset="0"/>
              <a:buChar char="•"/>
            </a:pPr>
            <a:r>
              <a:rPr lang="en-US" sz="1800" dirty="0">
                <a:latin typeface="Century Gothic" panose="020B0502020202020204" pitchFamily="34" charset="0"/>
              </a:rPr>
              <a:t>Use passwords that are more than eight characters in length.</a:t>
            </a:r>
          </a:p>
          <a:p>
            <a:pPr lvl="2" algn="just">
              <a:buFont typeface="Arial" panose="020B0604020202020204" pitchFamily="34" charset="0"/>
              <a:buChar char="•"/>
            </a:pPr>
            <a:r>
              <a:rPr lang="en-US" sz="1800" dirty="0">
                <a:latin typeface="Century Gothic" panose="020B0502020202020204" pitchFamily="34" charset="0"/>
              </a:rPr>
              <a:t>Use a combination of upper and lowercase letters, numbers, special characters, and/or numeric sequences.</a:t>
            </a:r>
          </a:p>
          <a:p>
            <a:pPr lvl="2" algn="just">
              <a:buFont typeface="Arial" panose="020B0604020202020204" pitchFamily="34" charset="0"/>
              <a:buChar char="•"/>
            </a:pPr>
            <a:r>
              <a:rPr lang="en-US" sz="1800" dirty="0">
                <a:latin typeface="Century Gothic" panose="020B0502020202020204" pitchFamily="34" charset="0"/>
              </a:rPr>
              <a:t>Avoid using the same password for all devices.</a:t>
            </a:r>
          </a:p>
          <a:p>
            <a:pPr lvl="2" algn="just">
              <a:buFont typeface="Arial" panose="020B0604020202020204" pitchFamily="34" charset="0"/>
              <a:buChar char="•"/>
            </a:pPr>
            <a:r>
              <a:rPr lang="en-US" sz="1800" dirty="0">
                <a:latin typeface="Century Gothic" panose="020B0502020202020204" pitchFamily="34" charset="0"/>
              </a:rPr>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4882751"/>
            <a:ext cx="4045527" cy="1061829"/>
          </a:xfrm>
          <a:prstGeom prst="rect">
            <a:avLst/>
          </a:prstGeom>
        </p:spPr>
        <p:txBody>
          <a:bodyPr wrap="square">
            <a:spAutoFit/>
          </a:bodyPr>
          <a:lstStyle/>
          <a:p>
            <a:r>
              <a:rPr lang="en-US" sz="1400" b="1" dirty="0">
                <a:solidFill>
                  <a:srgbClr val="000000"/>
                </a:solidFill>
                <a:latin typeface="Century Gothic" panose="020B0502020202020204" pitchFamily="34" charset="0"/>
              </a:rPr>
              <a:t>Note:</a:t>
            </a:r>
            <a:r>
              <a:rPr lang="en-US" sz="1400" dirty="0">
                <a:solidFill>
                  <a:srgbClr val="000000"/>
                </a:solidFill>
                <a:latin typeface="Century Gothic" panose="020B0502020202020204" pitchFamily="34" charset="0"/>
              </a:rPr>
              <a:t> Most of the labs in this course use simple passwords such as </a:t>
            </a:r>
            <a:r>
              <a:rPr lang="en-US" sz="1400" b="1" dirty="0">
                <a:solidFill>
                  <a:srgbClr val="000000"/>
                </a:solidFill>
                <a:latin typeface="Century Gothic" panose="020B0502020202020204" pitchFamily="34" charset="0"/>
              </a:rPr>
              <a:t>cisco</a:t>
            </a:r>
            <a:r>
              <a:rPr lang="en-US" sz="1400" dirty="0">
                <a:solidFill>
                  <a:srgbClr val="000000"/>
                </a:solidFill>
                <a:latin typeface="Century Gothic" panose="020B0502020202020204" pitchFamily="34" charset="0"/>
              </a:rPr>
              <a:t> or </a:t>
            </a:r>
            <a:r>
              <a:rPr lang="en-US" sz="1400" b="1" dirty="0">
                <a:solidFill>
                  <a:srgbClr val="000000"/>
                </a:solidFill>
                <a:latin typeface="Century Gothic" panose="020B0502020202020204" pitchFamily="34" charset="0"/>
              </a:rPr>
              <a:t>class</a:t>
            </a:r>
            <a:r>
              <a:rPr lang="en-US" sz="1400" dirty="0">
                <a:solidFill>
                  <a:srgbClr val="000000"/>
                </a:solidFill>
                <a:latin typeface="Century Gothic" panose="020B0502020202020204" pitchFamily="34" charset="0"/>
              </a:rPr>
              <a:t>. These passwords are considered weak and easily guessable and should be avoided in production environments.</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35436" y="32341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7183406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1272875"/>
            <a:ext cx="8820669" cy="1865173"/>
          </a:xfrm>
        </p:spPr>
        <p:txBody>
          <a:bodyPr/>
          <a:lstStyle/>
          <a:p>
            <a:pPr marL="0" indent="0" algn="just">
              <a:lnSpc>
                <a:spcPct val="85000"/>
              </a:lnSpc>
              <a:spcBef>
                <a:spcPct val="30000"/>
              </a:spcBef>
              <a:buNone/>
            </a:pPr>
            <a:r>
              <a:rPr lang="en-US" sz="2000" dirty="0">
                <a:latin typeface="Century Gothic" panose="020B0502020202020204" pitchFamily="34" charset="0"/>
              </a:rPr>
              <a:t>Securing </a:t>
            </a:r>
            <a:r>
              <a:rPr lang="en-US" sz="2000" b="1" dirty="0">
                <a:latin typeface="Century Gothic" panose="020B0502020202020204" pitchFamily="34" charset="0"/>
              </a:rPr>
              <a:t>user EXEC mode </a:t>
            </a:r>
            <a:r>
              <a:rPr lang="en-US" sz="2000" dirty="0">
                <a:latin typeface="Century Gothic" panose="020B0502020202020204" pitchFamily="34" charset="0"/>
              </a:rPr>
              <a:t>access:</a:t>
            </a:r>
          </a:p>
          <a:p>
            <a:pPr marL="457200" lvl="2" algn="just">
              <a:lnSpc>
                <a:spcPct val="85000"/>
              </a:lnSpc>
              <a:spcBef>
                <a:spcPct val="30000"/>
              </a:spcBef>
            </a:pPr>
            <a:r>
              <a:rPr lang="en-US" sz="1800" dirty="0">
                <a:latin typeface="Century Gothic" panose="020B0502020202020204" pitchFamily="34" charset="0"/>
              </a:rPr>
              <a:t>First enter line console configuration mode using the </a:t>
            </a:r>
            <a:r>
              <a:rPr lang="en-US" sz="1800" b="1" dirty="0">
                <a:latin typeface="Century Gothic" panose="020B0502020202020204" pitchFamily="34" charset="0"/>
              </a:rPr>
              <a:t>line console 0 </a:t>
            </a:r>
            <a:r>
              <a:rPr lang="en-US" sz="1800" dirty="0">
                <a:latin typeface="Century Gothic" panose="020B0502020202020204" pitchFamily="34" charset="0"/>
              </a:rPr>
              <a:t>command in global configuration mode.</a:t>
            </a:r>
          </a:p>
          <a:p>
            <a:pPr marL="457200" lvl="2" algn="just">
              <a:lnSpc>
                <a:spcPct val="85000"/>
              </a:lnSpc>
              <a:spcBef>
                <a:spcPct val="30000"/>
              </a:spcBef>
            </a:pPr>
            <a:r>
              <a:rPr lang="en-US" sz="1800" dirty="0">
                <a:latin typeface="Century Gothic" panose="020B0502020202020204" pitchFamily="34" charset="0"/>
              </a:rPr>
              <a:t>Next, specify the user EXEC mode password using the </a:t>
            </a:r>
            <a:r>
              <a:rPr lang="en-US" sz="1800" b="1" dirty="0">
                <a:latin typeface="Century Gothic" panose="020B0502020202020204" pitchFamily="34" charset="0"/>
              </a:rPr>
              <a:t>password</a:t>
            </a:r>
            <a:r>
              <a:rPr lang="en-US" sz="1800" dirty="0">
                <a:latin typeface="Century Gothic" panose="020B0502020202020204" pitchFamily="34" charset="0"/>
              </a:rPr>
              <a:t> </a:t>
            </a:r>
            <a:r>
              <a:rPr lang="en-US" sz="1800" i="1" dirty="0">
                <a:latin typeface="Century Gothic" panose="020B0502020202020204" pitchFamily="34" charset="0"/>
              </a:rPr>
              <a:t>password</a:t>
            </a:r>
            <a:r>
              <a:rPr lang="en-US" sz="1800" dirty="0">
                <a:latin typeface="Century Gothic" panose="020B0502020202020204" pitchFamily="34" charset="0"/>
              </a:rPr>
              <a:t> command. </a:t>
            </a:r>
          </a:p>
          <a:p>
            <a:pPr marL="457200" lvl="2" algn="just">
              <a:lnSpc>
                <a:spcPct val="85000"/>
              </a:lnSpc>
              <a:spcBef>
                <a:spcPct val="30000"/>
              </a:spcBef>
            </a:pPr>
            <a:r>
              <a:rPr lang="en-US" sz="1800" dirty="0">
                <a:latin typeface="Century Gothic" panose="020B0502020202020204" pitchFamily="34" charset="0"/>
              </a:rPr>
              <a:t>Finally, enable user EXEC access using the </a:t>
            </a:r>
            <a:r>
              <a:rPr lang="en-US" sz="1800" b="1" dirty="0">
                <a:latin typeface="Century Gothic" panose="020B0502020202020204" pitchFamily="34" charset="0"/>
              </a:rPr>
              <a:t>login</a:t>
            </a:r>
            <a:r>
              <a:rPr lang="en-US" sz="1800" dirty="0">
                <a:latin typeface="Century Gothic" panose="020B0502020202020204" pitchFamily="34" charset="0"/>
              </a:rPr>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75839" y="4487254"/>
            <a:ext cx="8668266"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just">
              <a:lnSpc>
                <a:spcPct val="85000"/>
              </a:lnSpc>
              <a:spcBef>
                <a:spcPct val="30000"/>
              </a:spcBef>
              <a:buNone/>
            </a:pPr>
            <a:r>
              <a:rPr lang="en-US" sz="2000" dirty="0">
                <a:latin typeface="Century Gothic" panose="020B0502020202020204" pitchFamily="34" charset="0"/>
              </a:rPr>
              <a:t>Securing </a:t>
            </a:r>
            <a:r>
              <a:rPr lang="en-US" sz="2000" b="1" dirty="0">
                <a:latin typeface="Century Gothic" panose="020B0502020202020204" pitchFamily="34" charset="0"/>
              </a:rPr>
              <a:t>privileged EXEC mode </a:t>
            </a:r>
            <a:r>
              <a:rPr lang="en-US" sz="2000" dirty="0">
                <a:latin typeface="Century Gothic" panose="020B0502020202020204" pitchFamily="34" charset="0"/>
              </a:rPr>
              <a:t>access:</a:t>
            </a:r>
          </a:p>
          <a:p>
            <a:pPr lvl="2" algn="just">
              <a:lnSpc>
                <a:spcPct val="85000"/>
              </a:lnSpc>
              <a:spcBef>
                <a:spcPct val="30000"/>
              </a:spcBef>
            </a:pPr>
            <a:r>
              <a:rPr lang="en-US" sz="1600" dirty="0">
                <a:latin typeface="Century Gothic" panose="020B0502020202020204" pitchFamily="34" charset="0"/>
              </a:rPr>
              <a:t> </a:t>
            </a:r>
            <a:r>
              <a:rPr lang="en-US" sz="1800" dirty="0">
                <a:latin typeface="Century Gothic" panose="020B0502020202020204" pitchFamily="34" charset="0"/>
              </a:rPr>
              <a:t>First enter global configuration mode.</a:t>
            </a:r>
          </a:p>
          <a:p>
            <a:pPr lvl="2" algn="just">
              <a:lnSpc>
                <a:spcPct val="85000"/>
              </a:lnSpc>
              <a:spcBef>
                <a:spcPct val="30000"/>
              </a:spcBef>
            </a:pPr>
            <a:r>
              <a:rPr lang="en-US" sz="1800" dirty="0">
                <a:latin typeface="Century Gothic" panose="020B0502020202020204" pitchFamily="34" charset="0"/>
              </a:rPr>
              <a:t> Next, use the </a:t>
            </a:r>
            <a:r>
              <a:rPr lang="en-US" sz="1800" b="1" dirty="0">
                <a:latin typeface="Century Gothic" panose="020B0502020202020204" pitchFamily="34" charset="0"/>
              </a:rPr>
              <a:t>enable secret</a:t>
            </a:r>
            <a:r>
              <a:rPr lang="en-US" sz="1800" dirty="0">
                <a:latin typeface="Century Gothic" panose="020B0502020202020204" pitchFamily="34" charset="0"/>
              </a:rPr>
              <a:t> </a:t>
            </a:r>
            <a:r>
              <a:rPr lang="en-US" sz="1800" i="1" dirty="0">
                <a:latin typeface="Century Gothic" panose="020B0502020202020204" pitchFamily="34" charset="0"/>
              </a:rPr>
              <a:t>password</a:t>
            </a:r>
            <a:r>
              <a:rPr lang="en-US" sz="1800" dirty="0">
                <a:latin typeface="Century Gothic" panose="020B0502020202020204" pitchFamily="34" charset="0"/>
              </a:rPr>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rotWithShape="1">
          <a:blip r:embed="rId4"/>
          <a:srcRect r="12903"/>
          <a:stretch/>
        </p:blipFill>
        <p:spPr>
          <a:xfrm>
            <a:off x="2511081" y="2959905"/>
            <a:ext cx="4653105" cy="1366746"/>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rotWithShape="1">
          <a:blip r:embed="rId5"/>
          <a:srcRect r="8254"/>
          <a:stretch/>
        </p:blipFill>
        <p:spPr>
          <a:xfrm>
            <a:off x="2442205" y="5667654"/>
            <a:ext cx="4923620" cy="1038688"/>
          </a:xfrm>
          <a:prstGeom prst="rect">
            <a:avLst/>
          </a:prstGeom>
        </p:spPr>
      </p:pic>
    </p:spTree>
    <p:custDataLst>
      <p:tags r:id="rId1"/>
    </p:custDataLst>
    <p:extLst>
      <p:ext uri="{BB962C8B-B14F-4D97-AF65-F5344CB8AC3E}">
        <p14:creationId xmlns:p14="http://schemas.microsoft.com/office/powerpoint/2010/main" val="277683070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1412982"/>
            <a:ext cx="8820669" cy="1865173"/>
          </a:xfrm>
        </p:spPr>
        <p:txBody>
          <a:bodyPr/>
          <a:lstStyle/>
          <a:p>
            <a:pPr marL="0" indent="0" algn="just">
              <a:lnSpc>
                <a:spcPct val="85000"/>
              </a:lnSpc>
              <a:spcBef>
                <a:spcPct val="30000"/>
              </a:spcBef>
              <a:buNone/>
            </a:pPr>
            <a:r>
              <a:rPr lang="en-US" sz="1800" dirty="0">
                <a:latin typeface="Century Gothic" panose="020B0502020202020204" pitchFamily="34" charset="0"/>
              </a:rPr>
              <a:t>Securing VTY line access:</a:t>
            </a:r>
          </a:p>
          <a:p>
            <a:pPr lvl="2" algn="just">
              <a:lnSpc>
                <a:spcPct val="85000"/>
              </a:lnSpc>
              <a:spcBef>
                <a:spcPct val="30000"/>
              </a:spcBef>
            </a:pPr>
            <a:r>
              <a:rPr lang="en-US" sz="1800" dirty="0">
                <a:latin typeface="Century Gothic" panose="020B0502020202020204" pitchFamily="34" charset="0"/>
              </a:rPr>
              <a:t>First enter line VTY configuration mode using the </a:t>
            </a:r>
            <a:r>
              <a:rPr lang="en-US" sz="1800" b="1" dirty="0">
                <a:latin typeface="Century Gothic" panose="020B0502020202020204" pitchFamily="34" charset="0"/>
              </a:rPr>
              <a:t>line </a:t>
            </a:r>
            <a:r>
              <a:rPr lang="en-US" sz="1800" b="1" dirty="0" err="1">
                <a:latin typeface="Century Gothic" panose="020B0502020202020204" pitchFamily="34" charset="0"/>
              </a:rPr>
              <a:t>vty</a:t>
            </a:r>
            <a:r>
              <a:rPr lang="en-US" sz="1800" b="1" dirty="0">
                <a:latin typeface="Century Gothic" panose="020B0502020202020204" pitchFamily="34" charset="0"/>
              </a:rPr>
              <a:t> 0 15 </a:t>
            </a:r>
            <a:r>
              <a:rPr lang="en-US" sz="1800" dirty="0">
                <a:latin typeface="Century Gothic" panose="020B0502020202020204" pitchFamily="34" charset="0"/>
              </a:rPr>
              <a:t>command in global configuration mode.</a:t>
            </a:r>
          </a:p>
          <a:p>
            <a:pPr lvl="2" algn="just">
              <a:lnSpc>
                <a:spcPct val="85000"/>
              </a:lnSpc>
              <a:spcBef>
                <a:spcPct val="30000"/>
              </a:spcBef>
            </a:pPr>
            <a:r>
              <a:rPr lang="en-US" sz="1800" dirty="0">
                <a:latin typeface="Century Gothic" panose="020B0502020202020204" pitchFamily="34" charset="0"/>
              </a:rPr>
              <a:t>Next, specify the VTY password using the </a:t>
            </a:r>
            <a:r>
              <a:rPr lang="en-US" sz="1800" b="1" dirty="0">
                <a:latin typeface="Century Gothic" panose="020B0502020202020204" pitchFamily="34" charset="0"/>
              </a:rPr>
              <a:t>password</a:t>
            </a:r>
            <a:r>
              <a:rPr lang="en-US" sz="1800" dirty="0">
                <a:latin typeface="Century Gothic" panose="020B0502020202020204" pitchFamily="34" charset="0"/>
              </a:rPr>
              <a:t> </a:t>
            </a:r>
            <a:r>
              <a:rPr lang="en-US" sz="1800" i="1" dirty="0">
                <a:latin typeface="Century Gothic" panose="020B0502020202020204" pitchFamily="34" charset="0"/>
              </a:rPr>
              <a:t>password</a:t>
            </a:r>
            <a:r>
              <a:rPr lang="en-US" sz="1800" dirty="0">
                <a:latin typeface="Century Gothic" panose="020B0502020202020204" pitchFamily="34" charset="0"/>
              </a:rPr>
              <a:t> command. </a:t>
            </a:r>
          </a:p>
          <a:p>
            <a:pPr lvl="2" algn="just">
              <a:lnSpc>
                <a:spcPct val="85000"/>
              </a:lnSpc>
              <a:spcBef>
                <a:spcPct val="30000"/>
              </a:spcBef>
            </a:pPr>
            <a:r>
              <a:rPr lang="en-US" sz="1800" dirty="0">
                <a:latin typeface="Century Gothic" panose="020B0502020202020204" pitchFamily="34" charset="0"/>
              </a:rPr>
              <a:t>Finally, enable VTY access using the </a:t>
            </a:r>
            <a:r>
              <a:rPr lang="en-US" sz="1800" b="1" dirty="0">
                <a:latin typeface="Century Gothic" panose="020B0502020202020204" pitchFamily="34" charset="0"/>
              </a:rPr>
              <a:t>login</a:t>
            </a:r>
            <a:r>
              <a:rPr lang="en-US" sz="1800" dirty="0">
                <a:latin typeface="Century Gothic" panose="020B0502020202020204" pitchFamily="34" charset="0"/>
              </a:rPr>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396241" y="5486400"/>
            <a:ext cx="8522984" cy="93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800" dirty="0">
                <a:latin typeface="Century Gothic" panose="020B0502020202020204" pitchFamily="34" charset="0"/>
              </a:rPr>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1947166" y="3458545"/>
            <a:ext cx="5217048" cy="1447310"/>
          </a:xfrm>
          <a:prstGeom prst="rect">
            <a:avLst/>
          </a:prstGeom>
        </p:spPr>
      </p:pic>
    </p:spTree>
    <p:custDataLst>
      <p:tags r:id="rId1"/>
    </p:custDataLst>
    <p:extLst>
      <p:ext uri="{BB962C8B-B14F-4D97-AF65-F5344CB8AC3E}">
        <p14:creationId xmlns:p14="http://schemas.microsoft.com/office/powerpoint/2010/main" val="32265049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1328260"/>
            <a:ext cx="8820668" cy="1286052"/>
          </a:xfrm>
        </p:spPr>
        <p:txBody>
          <a:bodyPr/>
          <a:lstStyle/>
          <a:p>
            <a:pPr algn="just">
              <a:lnSpc>
                <a:spcPct val="85000"/>
              </a:lnSpc>
              <a:spcBef>
                <a:spcPct val="30000"/>
              </a:spcBef>
            </a:pPr>
            <a:r>
              <a:rPr lang="en-US" sz="2000" dirty="0">
                <a:latin typeface="Century Gothic" panose="020B0502020202020204" pitchFamily="34" charset="0"/>
              </a:rPr>
              <a:t>The startup-config and running-config files display most passwords in plaintext.</a:t>
            </a:r>
          </a:p>
          <a:p>
            <a:pPr algn="just">
              <a:lnSpc>
                <a:spcPct val="85000"/>
              </a:lnSpc>
              <a:spcBef>
                <a:spcPct val="30000"/>
              </a:spcBef>
            </a:pPr>
            <a:r>
              <a:rPr lang="en-US" sz="2000" dirty="0">
                <a:latin typeface="Century Gothic" panose="020B0502020202020204" pitchFamily="34" charset="0"/>
              </a:rPr>
              <a:t>To encrypt all plaintext passwords, use the </a:t>
            </a:r>
            <a:r>
              <a:rPr lang="en-US" sz="2000" b="1" dirty="0">
                <a:latin typeface="Century Gothic" panose="020B0502020202020204" pitchFamily="34" charset="0"/>
              </a:rPr>
              <a:t>service password-encryption</a:t>
            </a:r>
            <a:r>
              <a:rPr lang="en-US" sz="2000" dirty="0">
                <a:latin typeface="Century Gothic" panose="020B0502020202020204" pitchFamily="34" charset="0"/>
              </a:rPr>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rotWithShape="1">
          <a:blip r:embed="rId4"/>
          <a:srcRect r="10266"/>
          <a:stretch/>
        </p:blipFill>
        <p:spPr>
          <a:xfrm>
            <a:off x="1672473" y="2615184"/>
            <a:ext cx="6145647" cy="1162984"/>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193869" y="4090251"/>
            <a:ext cx="8772156" cy="69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lnSpc>
                <a:spcPct val="85000"/>
              </a:lnSpc>
              <a:spcBef>
                <a:spcPct val="30000"/>
              </a:spcBef>
            </a:pPr>
            <a:r>
              <a:rPr lang="en-US" sz="2000" dirty="0">
                <a:latin typeface="Century Gothic" panose="020B0502020202020204" pitchFamily="34" charset="0"/>
              </a:rPr>
              <a:t>Use the </a:t>
            </a:r>
            <a:r>
              <a:rPr lang="en-US" sz="2000" b="1" dirty="0">
                <a:latin typeface="Century Gothic" panose="020B0502020202020204" pitchFamily="34" charset="0"/>
              </a:rPr>
              <a:t>show running-config </a:t>
            </a:r>
            <a:r>
              <a:rPr lang="en-US" sz="2000" dirty="0">
                <a:latin typeface="Century Gothic" panose="020B0502020202020204" pitchFamily="34" charset="0"/>
              </a:rPr>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2179320" y="4648200"/>
            <a:ext cx="5426998" cy="2080789"/>
          </a:xfrm>
          <a:prstGeom prst="rect">
            <a:avLst/>
          </a:prstGeom>
        </p:spPr>
      </p:pic>
    </p:spTree>
    <p:custDataLst>
      <p:tags r:id="rId1"/>
    </p:custDataLst>
    <p:extLst>
      <p:ext uri="{BB962C8B-B14F-4D97-AF65-F5344CB8AC3E}">
        <p14:creationId xmlns:p14="http://schemas.microsoft.com/office/powerpoint/2010/main" val="9151970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6826" y="383203"/>
            <a:ext cx="8772157" cy="838200"/>
          </a:xfrm>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1221403"/>
            <a:ext cx="8853626" cy="1656420"/>
          </a:xfrm>
        </p:spPr>
        <p:txBody>
          <a:bodyPr/>
          <a:lstStyle/>
          <a:p>
            <a:pPr algn="just">
              <a:lnSpc>
                <a:spcPct val="85000"/>
              </a:lnSpc>
              <a:spcBef>
                <a:spcPct val="30000"/>
              </a:spcBef>
            </a:pPr>
            <a:r>
              <a:rPr lang="en-US" sz="1800" dirty="0">
                <a:latin typeface="Century Gothic" panose="020B0502020202020204" pitchFamily="34" charset="0"/>
              </a:rPr>
              <a:t>A banner message is important to warn unauthorized personnel from attempting to access the device. </a:t>
            </a:r>
          </a:p>
          <a:p>
            <a:pPr algn="just">
              <a:lnSpc>
                <a:spcPct val="85000"/>
              </a:lnSpc>
              <a:spcBef>
                <a:spcPct val="30000"/>
              </a:spcBef>
            </a:pPr>
            <a:r>
              <a:rPr lang="en-US" sz="1800" dirty="0">
                <a:latin typeface="Century Gothic" panose="020B0502020202020204" pitchFamily="34" charset="0"/>
              </a:rPr>
              <a:t>To create a banner message of the day on a network device, use the </a:t>
            </a:r>
            <a:r>
              <a:rPr lang="en-US" sz="1800" b="1" dirty="0">
                <a:latin typeface="Century Gothic" panose="020B0502020202020204" pitchFamily="34" charset="0"/>
              </a:rPr>
              <a:t>banner motd #</a:t>
            </a:r>
            <a:r>
              <a:rPr lang="en-US" sz="1800" dirty="0">
                <a:latin typeface="Century Gothic" panose="020B0502020202020204" pitchFamily="34" charset="0"/>
              </a:rPr>
              <a:t> </a:t>
            </a:r>
            <a:r>
              <a:rPr lang="en-US" sz="1800" i="1" dirty="0">
                <a:latin typeface="Century Gothic" panose="020B0502020202020204" pitchFamily="34" charset="0"/>
              </a:rPr>
              <a:t>the message of the day</a:t>
            </a:r>
            <a:r>
              <a:rPr lang="en-US" sz="1800" dirty="0">
                <a:latin typeface="Century Gothic" panose="020B0502020202020204" pitchFamily="34" charset="0"/>
              </a:rPr>
              <a:t> </a:t>
            </a:r>
            <a:r>
              <a:rPr lang="en-US" sz="1800" b="1" dirty="0">
                <a:latin typeface="Century Gothic" panose="020B0502020202020204" pitchFamily="34" charset="0"/>
              </a:rPr>
              <a:t>#</a:t>
            </a:r>
            <a:r>
              <a:rPr lang="en-US" sz="1800" dirty="0">
                <a:latin typeface="Century Gothic" panose="020B0502020202020204" pitchFamily="34" charset="0"/>
              </a:rPr>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54087" y="4830486"/>
            <a:ext cx="4518083" cy="757130"/>
          </a:xfrm>
          <a:prstGeom prst="rect">
            <a:avLst/>
          </a:prstGeom>
          <a:noFill/>
        </p:spPr>
        <p:txBody>
          <a:bodyPr wrap="square" rtlCol="0">
            <a:spAutoFit/>
          </a:bodyPr>
          <a:lstStyle/>
          <a:p>
            <a:r>
              <a:rPr lang="en-US" sz="1600" dirty="0">
                <a:solidFill>
                  <a:srgbClr val="000000"/>
                </a:solidFill>
                <a:latin typeface="Century Gothic" panose="020B0502020202020204" pitchFamily="34" charset="0"/>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1644084" y="3435401"/>
            <a:ext cx="7354899" cy="341632"/>
          </a:xfrm>
          <a:prstGeom prst="rect">
            <a:avLst/>
          </a:prstGeom>
          <a:noFill/>
        </p:spPr>
        <p:txBody>
          <a:bodyPr wrap="none" rtlCol="0">
            <a:spAutoFit/>
          </a:bodyPr>
          <a:lstStyle/>
          <a:p>
            <a:r>
              <a:rPr lang="en-US" sz="1800" dirty="0">
                <a:solidFill>
                  <a:srgbClr val="000000"/>
                </a:solidFill>
                <a:latin typeface="Century Gothic" panose="020B0502020202020204" pitchFamily="34" charset="0"/>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1153158" y="2425394"/>
            <a:ext cx="7505215" cy="806050"/>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342378" y="3716023"/>
            <a:ext cx="576582" cy="530950"/>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4861561" y="4322622"/>
            <a:ext cx="3906520" cy="2326354"/>
          </a:xfrm>
          <a:prstGeom prst="rect">
            <a:avLst/>
          </a:prstGeom>
        </p:spPr>
      </p:pic>
    </p:spTree>
    <p:custDataLst>
      <p:tags r:id="rId1"/>
    </p:custDataLst>
    <p:extLst>
      <p:ext uri="{BB962C8B-B14F-4D97-AF65-F5344CB8AC3E}">
        <p14:creationId xmlns:p14="http://schemas.microsoft.com/office/powerpoint/2010/main" val="406964579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Secure Administrative Access to a Switch</a:t>
            </a:r>
            <a:endParaRPr lang="en-US" altLang="en-US" sz="5400" dirty="0"/>
          </a:p>
        </p:txBody>
      </p:sp>
    </p:spTree>
    <p:custDataLst>
      <p:tags r:id="rId1"/>
    </p:custDataLst>
    <p:extLst>
      <p:ext uri="{BB962C8B-B14F-4D97-AF65-F5344CB8AC3E}">
        <p14:creationId xmlns:p14="http://schemas.microsoft.com/office/powerpoint/2010/main" val="22105332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63060" y="746760"/>
            <a:ext cx="8772157" cy="838200"/>
          </a:xfrm>
        </p:spPr>
        <p:txBody>
          <a:bodyPr/>
          <a:lstStyle/>
          <a:p>
            <a:pPr algn="ctr"/>
            <a:r>
              <a:rPr lang="en-US" dirty="0"/>
              <a:t>Activity in </a:t>
            </a:r>
            <a:r>
              <a:rPr lang="en-US" dirty="0" err="1"/>
              <a:t>Netacad</a:t>
            </a:r>
            <a:r>
              <a:rPr lang="en-US" dirty="0"/>
              <a:t>: Syntax Checker - Basic Device Configuration</a:t>
            </a:r>
            <a:endParaRPr lang="en-US" altLang="en-US" sz="5400" dirty="0"/>
          </a:p>
        </p:txBody>
      </p:sp>
      <p:sp>
        <p:nvSpPr>
          <p:cNvPr id="2" name="TextBox 1"/>
          <p:cNvSpPr txBox="1"/>
          <p:nvPr/>
        </p:nvSpPr>
        <p:spPr>
          <a:xfrm>
            <a:off x="2621279" y="1935480"/>
            <a:ext cx="3855720" cy="3748719"/>
          </a:xfrm>
          <a:prstGeom prst="rect">
            <a:avLst/>
          </a:prstGeom>
          <a:noFill/>
        </p:spPr>
        <p:txBody>
          <a:bodyPr wrap="square" rtlCol="0">
            <a:spAutoFit/>
          </a:bodyPr>
          <a:lstStyle/>
          <a:p>
            <a:pPr algn="just"/>
            <a:r>
              <a:rPr lang="en-US" dirty="0"/>
              <a:t>Secure management access to a switch:</a:t>
            </a:r>
          </a:p>
          <a:p>
            <a:pPr marL="342900" indent="-342900" algn="just">
              <a:buFont typeface="Arial" panose="020B0604020202020204" pitchFamily="34" charset="0"/>
              <a:buChar char="•"/>
            </a:pPr>
            <a:r>
              <a:rPr lang="en-US" dirty="0"/>
              <a:t>Assign a device name.</a:t>
            </a:r>
          </a:p>
          <a:p>
            <a:pPr marL="342900" indent="-342900" algn="just">
              <a:buFont typeface="Arial" panose="020B0604020202020204" pitchFamily="34" charset="0"/>
              <a:buChar char="•"/>
            </a:pPr>
            <a:r>
              <a:rPr lang="en-US" dirty="0"/>
              <a:t>Secure user EXEC mode access.</a:t>
            </a:r>
          </a:p>
          <a:p>
            <a:pPr marL="342900" indent="-342900" algn="just">
              <a:buFont typeface="Arial" panose="020B0604020202020204" pitchFamily="34" charset="0"/>
              <a:buChar char="•"/>
            </a:pPr>
            <a:r>
              <a:rPr lang="en-US" dirty="0"/>
              <a:t>Secure privileged EXEC mode access.</a:t>
            </a:r>
          </a:p>
          <a:p>
            <a:pPr marL="342900" indent="-342900" algn="just">
              <a:buFont typeface="Arial" panose="020B0604020202020204" pitchFamily="34" charset="0"/>
              <a:buChar char="•"/>
            </a:pPr>
            <a:r>
              <a:rPr lang="en-US" dirty="0"/>
              <a:t>Secure VTY access.</a:t>
            </a:r>
          </a:p>
          <a:p>
            <a:pPr marL="342900" indent="-342900" algn="just">
              <a:buFont typeface="Arial" panose="020B0604020202020204" pitchFamily="34" charset="0"/>
              <a:buChar char="•"/>
            </a:pPr>
            <a:r>
              <a:rPr lang="en-US" dirty="0"/>
              <a:t>Encrypt all plaintext passwords.</a:t>
            </a:r>
          </a:p>
          <a:p>
            <a:pPr marL="342900" indent="-342900" algn="just">
              <a:buFont typeface="Arial" panose="020B0604020202020204" pitchFamily="34" charset="0"/>
              <a:buChar char="•"/>
            </a:pPr>
            <a:r>
              <a:rPr lang="en-US" dirty="0"/>
              <a:t>Display a login banner.</a:t>
            </a:r>
          </a:p>
        </p:txBody>
      </p:sp>
    </p:spTree>
    <p:custDataLst>
      <p:tags r:id="rId1"/>
    </p:custDataLst>
    <p:extLst>
      <p:ext uri="{BB962C8B-B14F-4D97-AF65-F5344CB8AC3E}">
        <p14:creationId xmlns:p14="http://schemas.microsoft.com/office/powerpoint/2010/main" val="34992446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638" y="1687390"/>
            <a:ext cx="8145462" cy="4720787"/>
          </a:xfrm>
        </p:spPr>
        <p:txBody>
          <a:bodyPr/>
          <a:lstStyle/>
          <a:p>
            <a:pPr algn="just"/>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algn="just"/>
            <a:r>
              <a:rPr lang="en-US" altLang="en-US" sz="1800" dirty="0">
                <a:latin typeface="Century Gothic" panose="020B0502020202020204" pitchFamily="34" charset="0"/>
              </a:rPr>
              <a:t>startup-configuration</a:t>
            </a:r>
          </a:p>
          <a:p>
            <a:pPr algn="just"/>
            <a:r>
              <a:rPr lang="en-US" altLang="en-US" sz="1800" dirty="0">
                <a:latin typeface="Century Gothic" panose="020B0502020202020204" pitchFamily="34" charset="0"/>
              </a:rPr>
              <a:t>running-configuration</a:t>
            </a:r>
          </a:p>
          <a:p>
            <a:pPr algn="just"/>
            <a:r>
              <a:rPr lang="en-US" altLang="en-US" sz="1800" dirty="0">
                <a:latin typeface="Century Gothic" panose="020B0502020202020204" pitchFamily="34" charset="0"/>
              </a:rPr>
              <a:t>console</a:t>
            </a:r>
          </a:p>
          <a:p>
            <a:pPr algn="just"/>
            <a:r>
              <a:rPr lang="en-US" altLang="en-US" sz="1800" dirty="0">
                <a:latin typeface="Century Gothic" panose="020B0502020202020204" pitchFamily="34" charset="0"/>
              </a:rPr>
              <a:t>telnet</a:t>
            </a:r>
          </a:p>
          <a:p>
            <a:pPr algn="just"/>
            <a:r>
              <a:rPr lang="en-US" sz="1800" dirty="0">
                <a:latin typeface="Century Gothic" panose="020B0502020202020204" pitchFamily="34" charset="0"/>
              </a:rPr>
              <a:t>auxiliary</a:t>
            </a:r>
          </a:p>
          <a:p>
            <a:pPr algn="just"/>
            <a:r>
              <a:rPr lang="en-US" sz="1800" dirty="0">
                <a:latin typeface="Century Gothic" panose="020B0502020202020204" pitchFamily="34" charset="0"/>
              </a:rPr>
              <a:t>privileged EXEC access </a:t>
            </a:r>
          </a:p>
          <a:p>
            <a:pPr algn="just"/>
            <a:r>
              <a:rPr lang="en-US" sz="1800" dirty="0">
                <a:latin typeface="Century Gothic" panose="020B0502020202020204" pitchFamily="34" charset="0"/>
              </a:rPr>
              <a:t>user EXEC access </a:t>
            </a:r>
          </a:p>
          <a:p>
            <a:pPr algn="just"/>
            <a:r>
              <a:rPr lang="en-US" altLang="en-US" sz="1800" dirty="0">
                <a:latin typeface="Century Gothic" panose="020B0502020202020204" pitchFamily="34" charset="0"/>
              </a:rPr>
              <a:t>Interfaces and Ports</a:t>
            </a:r>
          </a:p>
          <a:p>
            <a:pPr algn="just"/>
            <a:r>
              <a:rPr lang="en-US" altLang="en-US" sz="1800" dirty="0">
                <a:latin typeface="Century Gothic" panose="020B0502020202020204" pitchFamily="34" charset="0"/>
              </a:rPr>
              <a:t>PING</a:t>
            </a:r>
          </a:p>
          <a:p>
            <a:pPr algn="just"/>
            <a:r>
              <a:rPr lang="en-US" altLang="en-US" sz="1800" dirty="0">
                <a:latin typeface="Century Gothic" panose="020B0502020202020204" pitchFamily="34" charset="0"/>
              </a:rPr>
              <a:t>IP address</a:t>
            </a:r>
          </a:p>
          <a:p>
            <a:pPr algn="just"/>
            <a:r>
              <a:rPr lang="en-US" altLang="en-US" sz="1800" dirty="0">
                <a:latin typeface="Century Gothic" panose="020B0502020202020204" pitchFamily="34" charset="0"/>
              </a:rPr>
              <a:t>DHCP</a:t>
            </a:r>
          </a:p>
          <a:p>
            <a:pPr algn="just"/>
            <a:endParaRPr lang="en-US" sz="2800" b="1" dirty="0"/>
          </a:p>
        </p:txBody>
      </p:sp>
      <p:sp>
        <p:nvSpPr>
          <p:cNvPr id="2" name="Title 1"/>
          <p:cNvSpPr>
            <a:spLocks noGrp="1"/>
          </p:cNvSpPr>
          <p:nvPr>
            <p:ph type="title"/>
          </p:nvPr>
        </p:nvSpPr>
        <p:spPr/>
        <p:txBody>
          <a:bodyPr/>
          <a:lstStyle/>
          <a:p>
            <a:pPr algn="ctr"/>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688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2.4 Basic Device Configuration</a:t>
            </a:r>
            <a:endParaRPr lang="en-US" altLang="en-US" sz="5400" dirty="0"/>
          </a:p>
        </p:txBody>
      </p:sp>
    </p:spTree>
    <p:custDataLst>
      <p:tags r:id="rId1"/>
    </p:custDataLst>
    <p:extLst>
      <p:ext uri="{BB962C8B-B14F-4D97-AF65-F5344CB8AC3E}">
        <p14:creationId xmlns:p14="http://schemas.microsoft.com/office/powerpoint/2010/main" val="422722438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803-E59E-4301-1986-6117D017302C}"/>
              </a:ext>
            </a:extLst>
          </p:cNvPr>
          <p:cNvSpPr>
            <a:spLocks noGrp="1"/>
          </p:cNvSpPr>
          <p:nvPr>
            <p:ph type="ctrTitle"/>
          </p:nvPr>
        </p:nvSpPr>
        <p:spPr/>
        <p:txBody>
          <a:bodyPr/>
          <a:lstStyle/>
          <a:p>
            <a:r>
              <a:rPr lang="en-US" dirty="0"/>
              <a:t>2.5 Save Configurations</a:t>
            </a:r>
            <a:endParaRPr lang="en-MY" dirty="0"/>
          </a:p>
        </p:txBody>
      </p:sp>
    </p:spTree>
    <p:extLst>
      <p:ext uri="{BB962C8B-B14F-4D97-AF65-F5344CB8AC3E}">
        <p14:creationId xmlns:p14="http://schemas.microsoft.com/office/powerpoint/2010/main" val="3893004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12739" y="1232592"/>
            <a:ext cx="8853286" cy="1844852"/>
          </a:xfrm>
        </p:spPr>
        <p:txBody>
          <a:bodyPr/>
          <a:lstStyle/>
          <a:p>
            <a:pPr algn="just"/>
            <a:r>
              <a:rPr lang="en-US" sz="2000" dirty="0">
                <a:latin typeface="Century Gothic" panose="020B0502020202020204" pitchFamily="34" charset="0"/>
              </a:rPr>
              <a:t>There are two system files that store the device configuration:</a:t>
            </a:r>
          </a:p>
          <a:p>
            <a:pPr marL="396875" lvl="2" algn="just"/>
            <a:r>
              <a:rPr lang="en-US" sz="1800" b="1" dirty="0">
                <a:latin typeface="Century Gothic" panose="020B0502020202020204" pitchFamily="34" charset="0"/>
              </a:rPr>
              <a:t>startup-config</a:t>
            </a:r>
            <a:r>
              <a:rPr lang="en-US" sz="1800" dirty="0">
                <a:latin typeface="Century Gothic" panose="020B0502020202020204" pitchFamily="34" charset="0"/>
              </a:rPr>
              <a:t> - This is the saved configuration file that is stored in NVRAM. It contains all the commands that will be used by the device upon startup or reboot. Flash does not lose its contents when the device is powered off. </a:t>
            </a:r>
          </a:p>
          <a:p>
            <a:pPr marL="396875" lvl="2" algn="just"/>
            <a:r>
              <a:rPr lang="en-US" sz="1800" b="1" dirty="0">
                <a:latin typeface="Century Gothic" panose="020B0502020202020204" pitchFamily="34" charset="0"/>
              </a:rPr>
              <a:t>running-config</a:t>
            </a:r>
            <a:r>
              <a:rPr lang="en-US" sz="1800" dirty="0">
                <a:latin typeface="Century Gothic" panose="020B0502020202020204" pitchFamily="34" charset="0"/>
              </a:rPr>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marL="396875" lvl="2" algn="just"/>
            <a:r>
              <a:rPr lang="en-US" sz="1800" dirty="0">
                <a:latin typeface="Century Gothic" panose="020B0502020202020204" pitchFamily="34" charset="0"/>
              </a:rPr>
              <a:t>To save changes made to the running configuration to the startup configuration file, use the </a:t>
            </a:r>
            <a:r>
              <a:rPr lang="en-US" sz="1800" b="1" dirty="0">
                <a:latin typeface="Century Gothic" panose="020B0502020202020204" pitchFamily="34" charset="0"/>
              </a:rPr>
              <a:t>copy running-config startup-config</a:t>
            </a:r>
            <a:r>
              <a:rPr lang="en-US" sz="1800" dirty="0">
                <a:latin typeface="Century Gothic" panose="020B0502020202020204" pitchFamily="34" charset="0"/>
              </a:rPr>
              <a:t> privileged EXEC mode command.</a:t>
            </a:r>
          </a:p>
          <a:p>
            <a:pPr marL="396875" indent="0">
              <a:buNone/>
            </a:pPr>
            <a:endParaRPr lang="en-US" sz="2000" dirty="0">
              <a:latin typeface="Century Gothic" panose="020B0502020202020204" pitchFamily="34" charset="0"/>
            </a:endParaRPr>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rotWithShape="1">
          <a:blip r:embed="rId4"/>
          <a:srcRect r="3232" b="18879"/>
          <a:stretch/>
        </p:blipFill>
        <p:spPr>
          <a:xfrm>
            <a:off x="112739" y="4526280"/>
            <a:ext cx="4565941" cy="16002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rotWithShape="1">
          <a:blip r:embed="rId5"/>
          <a:srcRect l="3165" r="3352"/>
          <a:stretch/>
        </p:blipFill>
        <p:spPr>
          <a:xfrm>
            <a:off x="4861560" y="4526280"/>
            <a:ext cx="4104465" cy="1835526"/>
          </a:xfrm>
          <a:prstGeom prst="rect">
            <a:avLst/>
          </a:prstGeom>
        </p:spPr>
      </p:pic>
    </p:spTree>
    <p:custDataLst>
      <p:tags r:id="rId1"/>
    </p:custDataLst>
    <p:extLst>
      <p:ext uri="{BB962C8B-B14F-4D97-AF65-F5344CB8AC3E}">
        <p14:creationId xmlns:p14="http://schemas.microsoft.com/office/powerpoint/2010/main" val="154034102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8" y="1263242"/>
            <a:ext cx="8823986" cy="1818526"/>
          </a:xfrm>
        </p:spPr>
        <p:txBody>
          <a:bodyPr/>
          <a:lstStyle/>
          <a:p>
            <a:pPr marL="0" indent="0" algn="just">
              <a:lnSpc>
                <a:spcPct val="85000"/>
              </a:lnSpc>
              <a:spcBef>
                <a:spcPct val="30000"/>
              </a:spcBef>
              <a:buNone/>
            </a:pPr>
            <a:r>
              <a:rPr lang="en-US" sz="2000" dirty="0">
                <a:latin typeface="Century Gothic" panose="020B0502020202020204" pitchFamily="34" charset="0"/>
              </a:rPr>
              <a:t>If changes made to the running config do not have the desired effect and the running-config has not yet been saved, you can restore the device to its previous configuration. To do this you can:</a:t>
            </a:r>
          </a:p>
          <a:p>
            <a:pPr lvl="1" algn="just">
              <a:lnSpc>
                <a:spcPct val="85000"/>
              </a:lnSpc>
              <a:spcBef>
                <a:spcPct val="30000"/>
              </a:spcBef>
            </a:pPr>
            <a:r>
              <a:rPr lang="en-US" sz="1800" dirty="0">
                <a:latin typeface="Century Gothic" panose="020B0502020202020204" pitchFamily="34" charset="0"/>
              </a:rPr>
              <a:t>Remove the changed commands individually.</a:t>
            </a:r>
          </a:p>
          <a:p>
            <a:pPr lvl="1" algn="just">
              <a:lnSpc>
                <a:spcPct val="85000"/>
              </a:lnSpc>
              <a:spcBef>
                <a:spcPct val="30000"/>
              </a:spcBef>
            </a:pPr>
            <a:r>
              <a:rPr lang="en-US" sz="1800" dirty="0">
                <a:latin typeface="Century Gothic" panose="020B0502020202020204" pitchFamily="34" charset="0"/>
              </a:rPr>
              <a:t>Reload the device using the </a:t>
            </a:r>
            <a:r>
              <a:rPr lang="en-US" sz="1800" b="1" dirty="0">
                <a:latin typeface="Century Gothic" panose="020B0502020202020204" pitchFamily="34" charset="0"/>
              </a:rPr>
              <a:t>reload</a:t>
            </a:r>
            <a:r>
              <a:rPr lang="en-US" sz="1800" dirty="0">
                <a:latin typeface="Century Gothic" panose="020B0502020202020204" pitchFamily="34" charset="0"/>
              </a:rPr>
              <a:t> command in privilege EXEC mode. </a:t>
            </a:r>
            <a:r>
              <a:rPr lang="en-US" sz="1800" i="1" dirty="0">
                <a:latin typeface="Century Gothic" panose="020B0502020202020204" pitchFamily="34" charset="0"/>
              </a:rPr>
              <a:t>Note: This will cause the device to briefly go offline, leading to network downtime.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rotWithShape="1">
          <a:blip r:embed="rId4"/>
          <a:srcRect r="40082"/>
          <a:stretch/>
        </p:blipFill>
        <p:spPr>
          <a:xfrm>
            <a:off x="2361514" y="3080354"/>
            <a:ext cx="4384627" cy="960761"/>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1295400" y="5601921"/>
            <a:ext cx="7117315" cy="1036960"/>
          </a:xfrm>
          <a:prstGeom prst="rect">
            <a:avLst/>
          </a:prstGeom>
        </p:spPr>
      </p:pic>
      <p:sp>
        <p:nvSpPr>
          <p:cNvPr id="7" name="Content Placeholder 3"/>
          <p:cNvSpPr txBox="1">
            <a:spLocks/>
          </p:cNvSpPr>
          <p:nvPr/>
        </p:nvSpPr>
        <p:spPr bwMode="auto">
          <a:xfrm>
            <a:off x="193868" y="4122328"/>
            <a:ext cx="8823986" cy="147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just">
              <a:lnSpc>
                <a:spcPct val="85000"/>
              </a:lnSpc>
              <a:spcBef>
                <a:spcPct val="30000"/>
              </a:spcBef>
              <a:buFont typeface="Wingdings" charset="0"/>
              <a:buNone/>
            </a:pPr>
            <a:r>
              <a:rPr lang="en-US" sz="2000" kern="0" dirty="0">
                <a:latin typeface="Century Gothic" panose="020B0502020202020204" pitchFamily="34" charset="0"/>
              </a:rPr>
              <a:t>If the undesired changes were saved to the startup-</a:t>
            </a:r>
            <a:r>
              <a:rPr lang="en-US" sz="2000" kern="0" dirty="0" err="1">
                <a:latin typeface="Century Gothic" panose="020B0502020202020204" pitchFamily="34" charset="0"/>
              </a:rPr>
              <a:t>config</a:t>
            </a:r>
            <a:r>
              <a:rPr lang="en-US" sz="2000" kern="0" dirty="0">
                <a:latin typeface="Century Gothic" panose="020B0502020202020204" pitchFamily="34" charset="0"/>
              </a:rPr>
              <a:t>, it may be necessary to clear all the configurations using the </a:t>
            </a:r>
            <a:r>
              <a:rPr lang="en-US" sz="2000" b="1" kern="0" dirty="0">
                <a:latin typeface="Century Gothic" panose="020B0502020202020204" pitchFamily="34" charset="0"/>
              </a:rPr>
              <a:t>erase startup-</a:t>
            </a:r>
            <a:r>
              <a:rPr lang="en-US" sz="2000" b="1" kern="0" dirty="0" err="1">
                <a:latin typeface="Century Gothic" panose="020B0502020202020204" pitchFamily="34" charset="0"/>
              </a:rPr>
              <a:t>config</a:t>
            </a:r>
            <a:r>
              <a:rPr lang="en-US" sz="2000" b="1" kern="0" dirty="0">
                <a:latin typeface="Century Gothic" panose="020B0502020202020204" pitchFamily="34" charset="0"/>
              </a:rPr>
              <a:t> </a:t>
            </a:r>
            <a:r>
              <a:rPr lang="en-US" sz="2000" kern="0" dirty="0">
                <a:latin typeface="Century Gothic" panose="020B0502020202020204" pitchFamily="34" charset="0"/>
              </a:rPr>
              <a:t>command in privilege EXEC mode. </a:t>
            </a:r>
          </a:p>
          <a:p>
            <a:pPr lvl="1" algn="just">
              <a:lnSpc>
                <a:spcPct val="85000"/>
              </a:lnSpc>
              <a:spcBef>
                <a:spcPct val="30000"/>
              </a:spcBef>
            </a:pPr>
            <a:r>
              <a:rPr lang="en-US" sz="1800" kern="0" dirty="0">
                <a:latin typeface="Century Gothic" panose="020B0502020202020204" pitchFamily="34" charset="0"/>
              </a:rPr>
              <a:t>After erasing the startup-</a:t>
            </a:r>
            <a:r>
              <a:rPr lang="en-US" sz="1800" kern="0" dirty="0" err="1">
                <a:latin typeface="Century Gothic" panose="020B0502020202020204" pitchFamily="34" charset="0"/>
              </a:rPr>
              <a:t>config</a:t>
            </a:r>
            <a:r>
              <a:rPr lang="en-US" sz="1800" kern="0" dirty="0">
                <a:latin typeface="Century Gothic" panose="020B0502020202020204" pitchFamily="34" charset="0"/>
              </a:rPr>
              <a:t>, reload the device to clear the running-</a:t>
            </a:r>
            <a:r>
              <a:rPr lang="en-US" sz="1800" kern="0" dirty="0" err="1">
                <a:latin typeface="Century Gothic" panose="020B0502020202020204" pitchFamily="34" charset="0"/>
              </a:rPr>
              <a:t>config</a:t>
            </a:r>
            <a:r>
              <a:rPr lang="en-US" sz="1800" kern="0" dirty="0">
                <a:latin typeface="Century Gothic" panose="020B0502020202020204" pitchFamily="34" charset="0"/>
              </a:rPr>
              <a:t> file from RAM. </a:t>
            </a:r>
          </a:p>
        </p:txBody>
      </p:sp>
    </p:spTree>
    <p:custDataLst>
      <p:tags r:id="rId1"/>
    </p:custDataLst>
    <p:extLst>
      <p:ext uri="{BB962C8B-B14F-4D97-AF65-F5344CB8AC3E}">
        <p14:creationId xmlns:p14="http://schemas.microsoft.com/office/powerpoint/2010/main" val="295034745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Alter the Running Configuration</a:t>
            </a:r>
            <a:endParaRPr lang="en-US" altLang="en-US" sz="5400" dirty="0"/>
          </a:p>
        </p:txBody>
      </p:sp>
    </p:spTree>
    <p:custDataLst>
      <p:tags r:id="rId1"/>
    </p:custDataLst>
    <p:extLst>
      <p:ext uri="{BB962C8B-B14F-4D97-AF65-F5344CB8AC3E}">
        <p14:creationId xmlns:p14="http://schemas.microsoft.com/office/powerpoint/2010/main" val="259039796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93868" y="1552632"/>
            <a:ext cx="3707572" cy="3043846"/>
          </a:xfrm>
        </p:spPr>
        <p:txBody>
          <a:bodyPr/>
          <a:lstStyle/>
          <a:p>
            <a:pPr marL="0" indent="0" algn="just">
              <a:lnSpc>
                <a:spcPct val="85000"/>
              </a:lnSpc>
              <a:spcBef>
                <a:spcPct val="30000"/>
              </a:spcBef>
              <a:buNone/>
            </a:pPr>
            <a:r>
              <a:rPr lang="en-US" sz="2000" dirty="0">
                <a:latin typeface="Century Gothic" panose="020B0502020202020204" pitchFamily="34" charset="0"/>
              </a:rPr>
              <a:t>Configuration files can also be saved and archived to a text document. </a:t>
            </a:r>
          </a:p>
          <a:p>
            <a:pPr algn="just">
              <a:lnSpc>
                <a:spcPct val="85000"/>
              </a:lnSpc>
              <a:spcBef>
                <a:spcPct val="30000"/>
              </a:spcBef>
              <a:buFont typeface="Arial" panose="020B0604020202020204" pitchFamily="34" charset="0"/>
              <a:buChar char="•"/>
            </a:pPr>
            <a:r>
              <a:rPr lang="en-US" sz="2000" b="1" dirty="0">
                <a:latin typeface="Century Gothic" panose="020B0502020202020204" pitchFamily="34" charset="0"/>
              </a:rPr>
              <a:t>Step 1.</a:t>
            </a:r>
            <a:r>
              <a:rPr lang="en-US" sz="2000" dirty="0">
                <a:latin typeface="Century Gothic" panose="020B0502020202020204" pitchFamily="34" charset="0"/>
              </a:rPr>
              <a:t> Open terminal emulation software, such as PuTTY or Tera Term, that is already connected to a switch.</a:t>
            </a:r>
          </a:p>
          <a:p>
            <a:pPr algn="just">
              <a:lnSpc>
                <a:spcPct val="85000"/>
              </a:lnSpc>
              <a:spcBef>
                <a:spcPct val="30000"/>
              </a:spcBef>
              <a:buFont typeface="Arial" panose="020B0604020202020204" pitchFamily="34" charset="0"/>
              <a:buChar char="•"/>
            </a:pPr>
            <a:r>
              <a:rPr lang="en-US" sz="2000" b="1" dirty="0">
                <a:latin typeface="Century Gothic" panose="020B0502020202020204" pitchFamily="34" charset="0"/>
              </a:rPr>
              <a:t>Step 2.</a:t>
            </a:r>
            <a:r>
              <a:rPr lang="en-US" sz="2000" dirty="0">
                <a:latin typeface="Century Gothic" panose="020B0502020202020204" pitchFamily="34" charset="0"/>
              </a:rPr>
              <a:t> Enable logging in to the terminal software and assign a name and file location to save the log file. The figure displays that </a:t>
            </a:r>
            <a:r>
              <a:rPr lang="en-US" sz="2000" b="1" dirty="0">
                <a:latin typeface="Century Gothic" panose="020B0502020202020204" pitchFamily="34" charset="0"/>
              </a:rPr>
              <a:t>All session output</a:t>
            </a:r>
            <a:r>
              <a:rPr lang="en-US" sz="2000" dirty="0">
                <a:latin typeface="Century Gothic" panose="020B0502020202020204" pitchFamily="34" charset="0"/>
              </a:rPr>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4169928" y="1659312"/>
            <a:ext cx="4689417" cy="4634084"/>
          </a:xfrm>
          <a:prstGeom prst="rect">
            <a:avLst/>
          </a:prstGeom>
        </p:spPr>
      </p:pic>
    </p:spTree>
    <p:custDataLst>
      <p:tags r:id="rId1"/>
    </p:custDataLst>
    <p:extLst>
      <p:ext uri="{BB962C8B-B14F-4D97-AF65-F5344CB8AC3E}">
        <p14:creationId xmlns:p14="http://schemas.microsoft.com/office/powerpoint/2010/main" val="253384968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302296"/>
            <a:ext cx="3725603" cy="2032292"/>
          </a:xfrm>
        </p:spPr>
        <p:txBody>
          <a:bodyPr/>
          <a:lstStyle/>
          <a:p>
            <a:pPr algn="just">
              <a:lnSpc>
                <a:spcPct val="85000"/>
              </a:lnSpc>
              <a:spcBef>
                <a:spcPct val="30000"/>
              </a:spcBef>
              <a:buFont typeface="Arial" panose="020B0604020202020204" pitchFamily="34" charset="0"/>
              <a:buChar char="•"/>
            </a:pPr>
            <a:r>
              <a:rPr lang="en-US" sz="2000" b="1" dirty="0">
                <a:latin typeface="Century Gothic" panose="020B0502020202020204" pitchFamily="34" charset="0"/>
              </a:rPr>
              <a:t>Step 3.</a:t>
            </a:r>
            <a:r>
              <a:rPr lang="en-US" sz="2000" dirty="0">
                <a:latin typeface="Century Gothic" panose="020B0502020202020204" pitchFamily="34" charset="0"/>
              </a:rPr>
              <a:t> Execute the </a:t>
            </a:r>
            <a:r>
              <a:rPr lang="en-US" sz="2000" b="1" dirty="0">
                <a:latin typeface="Century Gothic" panose="020B0502020202020204" pitchFamily="34" charset="0"/>
              </a:rPr>
              <a:t>show running-config</a:t>
            </a:r>
            <a:r>
              <a:rPr lang="en-US" sz="2000" dirty="0">
                <a:latin typeface="Century Gothic" panose="020B0502020202020204" pitchFamily="34" charset="0"/>
              </a:rPr>
              <a:t> or </a:t>
            </a:r>
            <a:r>
              <a:rPr lang="en-US" sz="2000" b="1" dirty="0">
                <a:latin typeface="Century Gothic" panose="020B0502020202020204" pitchFamily="34" charset="0"/>
              </a:rPr>
              <a:t>show startup-config</a:t>
            </a:r>
            <a:r>
              <a:rPr lang="en-US" sz="2000" dirty="0">
                <a:latin typeface="Century Gothic" panose="020B0502020202020204" pitchFamily="34" charset="0"/>
              </a:rPr>
              <a:t> command at the privileged EXEC prompt. Text displayed in the terminal window will be placed into the chosen file. </a:t>
            </a:r>
          </a:p>
          <a:p>
            <a:pPr algn="just">
              <a:lnSpc>
                <a:spcPct val="85000"/>
              </a:lnSpc>
              <a:spcBef>
                <a:spcPct val="30000"/>
              </a:spcBef>
              <a:buFont typeface="Arial" panose="020B0604020202020204" pitchFamily="34" charset="0"/>
              <a:buChar char="•"/>
            </a:pPr>
            <a:r>
              <a:rPr lang="en-US" sz="2000" b="1" dirty="0">
                <a:latin typeface="Century Gothic" panose="020B0502020202020204" pitchFamily="34" charset="0"/>
              </a:rPr>
              <a:t>Step 4.</a:t>
            </a:r>
            <a:r>
              <a:rPr lang="en-US" sz="2000" dirty="0">
                <a:latin typeface="Century Gothic" panose="020B0502020202020204" pitchFamily="34" charset="0"/>
              </a:rPr>
              <a:t> Disable logging in the terminal software. The figure shows how to disable logging by choosing the </a:t>
            </a:r>
            <a:r>
              <a:rPr lang="en-US" sz="2000" b="1" dirty="0">
                <a:latin typeface="Century Gothic" panose="020B0502020202020204" pitchFamily="34" charset="0"/>
              </a:rPr>
              <a:t>None</a:t>
            </a:r>
            <a:r>
              <a:rPr lang="en-US" sz="2000" dirty="0">
                <a:latin typeface="Century Gothic" panose="020B0502020202020204" pitchFamily="34" charset="0"/>
              </a:rPr>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236797" y="5240737"/>
            <a:ext cx="3677092" cy="1255728"/>
          </a:xfrm>
          <a:prstGeom prst="rect">
            <a:avLst/>
          </a:prstGeom>
          <a:noFill/>
        </p:spPr>
        <p:txBody>
          <a:bodyPr wrap="square" rtlCol="0">
            <a:spAutoFit/>
          </a:bodyPr>
          <a:lstStyle/>
          <a:p>
            <a:r>
              <a:rPr lang="en-US" sz="1400" dirty="0">
                <a:solidFill>
                  <a:srgbClr val="000000"/>
                </a:solidFill>
                <a:latin typeface="Century Gothic" panose="020B0502020202020204" pitchFamily="34" charset="0"/>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rotWithShape="1">
          <a:blip r:embed="rId4"/>
          <a:srcRect r="19481"/>
          <a:stretch/>
        </p:blipFill>
        <p:spPr>
          <a:xfrm>
            <a:off x="4535383" y="1476437"/>
            <a:ext cx="4051528" cy="774122"/>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4535383" y="2372483"/>
            <a:ext cx="4051528" cy="4003723"/>
          </a:xfrm>
          <a:prstGeom prst="rect">
            <a:avLst/>
          </a:prstGeom>
        </p:spPr>
      </p:pic>
    </p:spTree>
    <p:custDataLst>
      <p:tags r:id="rId1"/>
    </p:custDataLst>
    <p:extLst>
      <p:ext uri="{BB962C8B-B14F-4D97-AF65-F5344CB8AC3E}">
        <p14:creationId xmlns:p14="http://schemas.microsoft.com/office/powerpoint/2010/main" val="337273317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C54A-E6F6-EADE-5F5E-63CE8254638C}"/>
              </a:ext>
            </a:extLst>
          </p:cNvPr>
          <p:cNvSpPr>
            <a:spLocks noGrp="1"/>
          </p:cNvSpPr>
          <p:nvPr>
            <p:ph type="ctrTitle"/>
          </p:nvPr>
        </p:nvSpPr>
        <p:spPr/>
        <p:txBody>
          <a:bodyPr/>
          <a:lstStyle/>
          <a:p>
            <a:r>
              <a:rPr lang="en-US" dirty="0"/>
              <a:t>2.6 Ports and Addresses</a:t>
            </a:r>
            <a:endParaRPr lang="en-MY" dirty="0"/>
          </a:p>
        </p:txBody>
      </p:sp>
    </p:spTree>
    <p:extLst>
      <p:ext uri="{BB962C8B-B14F-4D97-AF65-F5344CB8AC3E}">
        <p14:creationId xmlns:p14="http://schemas.microsoft.com/office/powerpoint/2010/main" val="3576264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1232592"/>
            <a:ext cx="4380923" cy="3973138"/>
          </a:xfrm>
        </p:spPr>
        <p:txBody>
          <a:bodyPr/>
          <a:lstStyle/>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The use of IP addresses is the primary means of enabling devices to locate one another and establish end-to-end communication on the internet. </a:t>
            </a:r>
          </a:p>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The structure of an </a:t>
            </a:r>
            <a:r>
              <a:rPr lang="en-US" sz="1800" b="1" dirty="0">
                <a:latin typeface="Century Gothic" panose="020B0502020202020204" pitchFamily="34" charset="0"/>
              </a:rPr>
              <a:t>IPv4 address </a:t>
            </a:r>
            <a:r>
              <a:rPr lang="en-US" sz="1800" dirty="0">
                <a:latin typeface="Century Gothic" panose="020B0502020202020204" pitchFamily="34" charset="0"/>
              </a:rPr>
              <a:t>is called </a:t>
            </a:r>
            <a:r>
              <a:rPr lang="en-US" sz="1800" b="1" dirty="0">
                <a:latin typeface="Century Gothic" panose="020B0502020202020204" pitchFamily="34" charset="0"/>
              </a:rPr>
              <a:t>dotted decimal notation </a:t>
            </a:r>
            <a:r>
              <a:rPr lang="en-US" sz="1800" dirty="0">
                <a:latin typeface="Century Gothic" panose="020B0502020202020204" pitchFamily="34" charset="0"/>
              </a:rPr>
              <a:t>and is represented by </a:t>
            </a:r>
            <a:r>
              <a:rPr lang="en-US" sz="1800" b="1" dirty="0">
                <a:latin typeface="Century Gothic" panose="020B0502020202020204" pitchFamily="34" charset="0"/>
              </a:rPr>
              <a:t>four decimal numbers between 0 and 255</a:t>
            </a:r>
            <a:r>
              <a:rPr lang="en-US" sz="1800" dirty="0">
                <a:latin typeface="Century Gothic" panose="020B0502020202020204" pitchFamily="34" charset="0"/>
              </a:rPr>
              <a:t>.</a:t>
            </a:r>
          </a:p>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An IPv4 subnet mask is a </a:t>
            </a:r>
            <a:r>
              <a:rPr lang="en-US" sz="1800" b="1" dirty="0">
                <a:latin typeface="Century Gothic" panose="020B0502020202020204" pitchFamily="34" charset="0"/>
              </a:rPr>
              <a:t>32-bit value</a:t>
            </a:r>
            <a:r>
              <a:rPr lang="en-US" sz="1800" dirty="0">
                <a:latin typeface="Century Gothic" panose="020B0502020202020204" pitchFamily="34" charset="0"/>
              </a:rPr>
              <a:t> that differentiates the network portion of the address from the host portion. Coupled with the IPv4 address, the </a:t>
            </a:r>
            <a:r>
              <a:rPr lang="en-US" sz="1800" b="1" dirty="0">
                <a:latin typeface="Century Gothic" panose="020B0502020202020204" pitchFamily="34" charset="0"/>
              </a:rPr>
              <a:t>subnet mask determines to which subnet the device is a member.</a:t>
            </a:r>
          </a:p>
          <a:p>
            <a:pPr algn="just">
              <a:lnSpc>
                <a:spcPct val="85000"/>
              </a:lnSpc>
              <a:spcBef>
                <a:spcPct val="30000"/>
              </a:spcBef>
              <a:buFont typeface="Arial" panose="020B0604020202020204" pitchFamily="34" charset="0"/>
              <a:buChar char="•"/>
            </a:pPr>
            <a:r>
              <a:rPr lang="en-US" sz="1800" dirty="0">
                <a:latin typeface="Century Gothic" panose="020B0502020202020204" pitchFamily="34" charset="0"/>
              </a:rPr>
              <a:t>The </a:t>
            </a:r>
            <a:r>
              <a:rPr lang="en-US" sz="1800" b="1" dirty="0">
                <a:latin typeface="Century Gothic" panose="020B0502020202020204" pitchFamily="34" charset="0"/>
              </a:rPr>
              <a:t>default gateway address </a:t>
            </a:r>
            <a:r>
              <a:rPr lang="en-US" sz="1800" dirty="0">
                <a:latin typeface="Century Gothic" panose="020B0502020202020204" pitchFamily="34" charset="0"/>
              </a:rPr>
              <a:t>is the </a:t>
            </a:r>
            <a:r>
              <a:rPr lang="en-US" sz="1800" b="1" dirty="0">
                <a:latin typeface="Century Gothic" panose="020B0502020202020204" pitchFamily="34" charset="0"/>
              </a:rPr>
              <a:t>IP address of the router </a:t>
            </a:r>
            <a:r>
              <a:rPr lang="en-US" sz="1800" dirty="0">
                <a:latin typeface="Century Gothic" panose="020B0502020202020204" pitchFamily="34" charset="0"/>
              </a:rPr>
              <a:t>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4631564" y="1232592"/>
            <a:ext cx="4229176" cy="4802983"/>
          </a:xfrm>
          <a:prstGeom prst="rect">
            <a:avLst/>
          </a:prstGeom>
        </p:spPr>
      </p:pic>
    </p:spTree>
    <p:custDataLst>
      <p:tags r:id="rId1"/>
    </p:custDataLst>
    <p:extLst>
      <p:ext uri="{BB962C8B-B14F-4D97-AF65-F5344CB8AC3E}">
        <p14:creationId xmlns:p14="http://schemas.microsoft.com/office/powerpoint/2010/main" val="78324623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29339" y="1354512"/>
            <a:ext cx="4060882" cy="2483330"/>
          </a:xfrm>
        </p:spPr>
        <p:txBody>
          <a:bodyPr/>
          <a:lstStyle/>
          <a:p>
            <a:pPr algn="just">
              <a:lnSpc>
                <a:spcPct val="85000"/>
              </a:lnSpc>
              <a:spcBef>
                <a:spcPct val="30000"/>
              </a:spcBef>
              <a:buFont typeface="Arial" panose="020B0604020202020204" pitchFamily="34" charset="0"/>
              <a:buChar char="•"/>
            </a:pPr>
            <a:r>
              <a:rPr lang="en-US" sz="2000" b="1" dirty="0">
                <a:latin typeface="Century Gothic" panose="020B0502020202020204" pitchFamily="34" charset="0"/>
              </a:rPr>
              <a:t>IPv6 addresses </a:t>
            </a:r>
            <a:r>
              <a:rPr lang="en-US" sz="2000" dirty="0">
                <a:latin typeface="Century Gothic" panose="020B0502020202020204" pitchFamily="34" charset="0"/>
              </a:rPr>
              <a:t>are </a:t>
            </a:r>
            <a:r>
              <a:rPr lang="en-US" sz="2000" b="1" dirty="0">
                <a:latin typeface="Century Gothic" panose="020B0502020202020204" pitchFamily="34" charset="0"/>
              </a:rPr>
              <a:t>128 bits </a:t>
            </a:r>
            <a:r>
              <a:rPr lang="en-US" sz="2000" dirty="0">
                <a:latin typeface="Century Gothic" panose="020B0502020202020204" pitchFamily="34" charset="0"/>
              </a:rPr>
              <a:t>in length and written as a string of </a:t>
            </a:r>
            <a:r>
              <a:rPr lang="en-US" sz="2000" b="1" dirty="0">
                <a:latin typeface="Century Gothic" panose="020B0502020202020204" pitchFamily="34" charset="0"/>
              </a:rPr>
              <a:t>hexadecimal values</a:t>
            </a:r>
            <a:r>
              <a:rPr lang="en-US" sz="2000" dirty="0">
                <a:latin typeface="Century Gothic" panose="020B0502020202020204" pitchFamily="34" charset="0"/>
              </a:rPr>
              <a:t>. Every four bits is represented by a single hexadecimal digit; for a total of 32 hexadecimal values. Groups of four hexadecimal digits are </a:t>
            </a:r>
            <a:r>
              <a:rPr lang="en-US" sz="2000" b="1" dirty="0">
                <a:latin typeface="Century Gothic" panose="020B0502020202020204" pitchFamily="34" charset="0"/>
              </a:rPr>
              <a:t>separated by a colon “:”. </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295420" y="5209209"/>
            <a:ext cx="3728720" cy="867930"/>
          </a:xfrm>
          <a:prstGeom prst="rect">
            <a:avLst/>
          </a:prstGeom>
        </p:spPr>
        <p:txBody>
          <a:bodyPr wrap="square">
            <a:spAutoFit/>
          </a:bodyPr>
          <a:lstStyle/>
          <a:p>
            <a:r>
              <a:rPr lang="en-US" sz="1400" b="1" dirty="0">
                <a:solidFill>
                  <a:srgbClr val="000000"/>
                </a:solidFill>
                <a:latin typeface="Century Gothic" panose="020B0502020202020204" pitchFamily="34" charset="0"/>
              </a:rPr>
              <a:t>Note</a:t>
            </a:r>
            <a:r>
              <a:rPr lang="en-US" sz="1400" dirty="0">
                <a:solidFill>
                  <a:srgbClr val="000000"/>
                </a:solidFill>
                <a:latin typeface="Century Gothic" panose="020B0502020202020204" pitchFamily="34" charset="0"/>
              </a:rPr>
              <a:t>: IP in this course refers to both the IPv4 and IPv6 protocols. IPv6 is the most recent version of IP and is replacing the more common IPv4.</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4296121" y="1354512"/>
            <a:ext cx="4735153" cy="3978232"/>
          </a:xfrm>
          <a:prstGeom prst="rect">
            <a:avLst/>
          </a:prstGeom>
        </p:spPr>
      </p:pic>
    </p:spTree>
    <p:custDataLst>
      <p:tags r:id="rId1"/>
    </p:custDataLst>
    <p:extLst>
      <p:ext uri="{BB962C8B-B14F-4D97-AF65-F5344CB8AC3E}">
        <p14:creationId xmlns:p14="http://schemas.microsoft.com/office/powerpoint/2010/main" val="242674058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0" y="2688431"/>
            <a:ext cx="4354286" cy="1481138"/>
          </a:xfrm>
        </p:spPr>
        <p:txBody>
          <a:bodyPr/>
          <a:lstStyle/>
          <a:p>
            <a:pPr algn="ctr" eaLnBrk="1" hangingPunct="1"/>
            <a:r>
              <a:rPr lang="en-US" sz="2400" dirty="0"/>
              <a:t>2.1 Cisco IOS Access</a:t>
            </a:r>
            <a:endParaRPr lang="en-US" sz="2400" dirty="0">
              <a:solidFill>
                <a:srgbClr val="00B0F0"/>
              </a:solidFill>
            </a:endParaRPr>
          </a:p>
        </p:txBody>
      </p:sp>
    </p:spTree>
    <p:extLst>
      <p:ext uri="{BB962C8B-B14F-4D97-AF65-F5344CB8AC3E}">
        <p14:creationId xmlns:p14="http://schemas.microsoft.com/office/powerpoint/2010/main" val="758653901"/>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1310645"/>
            <a:ext cx="8820667" cy="3823856"/>
          </a:xfrm>
        </p:spPr>
        <p:txBody>
          <a:bodyPr/>
          <a:lstStyle/>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Network communications depend on end user device interfaces, networking device interfaces, and the cables that connect them.</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Types of network media include twisted-pair copper cables, fiber-optic cables, coaxial cables, or wireless.</a:t>
            </a:r>
          </a:p>
          <a:p>
            <a:pPr algn="just">
              <a:buFont typeface="Arial" panose="020B0604020202020204" pitchFamily="34" charset="0"/>
              <a:buChar char="•"/>
            </a:pPr>
            <a:r>
              <a:rPr lang="en-US" sz="2000" dirty="0">
                <a:latin typeface="Century Gothic" panose="020B0502020202020204" pitchFamily="34" charset="0"/>
              </a:rPr>
              <a:t>Different types of network media have different features and benefits. Some of the differences between various types of media include:</a:t>
            </a:r>
          </a:p>
          <a:p>
            <a:pPr lvl="3" algn="just">
              <a:spcAft>
                <a:spcPts val="100"/>
              </a:spcAft>
            </a:pPr>
            <a:r>
              <a:rPr lang="en-US" sz="1800" dirty="0">
                <a:latin typeface="Century Gothic" panose="020B0502020202020204" pitchFamily="34" charset="0"/>
              </a:rPr>
              <a:t>Distance the media can successfully carry a signal</a:t>
            </a:r>
          </a:p>
          <a:p>
            <a:pPr lvl="3" algn="just">
              <a:spcAft>
                <a:spcPts val="100"/>
              </a:spcAft>
            </a:pPr>
            <a:r>
              <a:rPr lang="en-US" sz="1800" dirty="0">
                <a:latin typeface="Century Gothic" panose="020B0502020202020204" pitchFamily="34" charset="0"/>
              </a:rPr>
              <a:t>Environment in which the media is to be installed</a:t>
            </a:r>
          </a:p>
          <a:p>
            <a:pPr lvl="3" algn="just">
              <a:spcAft>
                <a:spcPts val="100"/>
              </a:spcAft>
            </a:pPr>
            <a:r>
              <a:rPr lang="en-US" sz="1800" dirty="0">
                <a:latin typeface="Century Gothic" panose="020B0502020202020204" pitchFamily="34" charset="0"/>
              </a:rPr>
              <a:t>Amount of data and the speed at which it must be transmitted</a:t>
            </a:r>
          </a:p>
          <a:p>
            <a:pPr lvl="3" algn="just">
              <a:spcAft>
                <a:spcPts val="100"/>
              </a:spcAft>
            </a:pPr>
            <a:r>
              <a:rPr lang="en-US" sz="1800" dirty="0">
                <a:latin typeface="Century Gothic" panose="020B0502020202020204" pitchFamily="34" charset="0"/>
              </a:rPr>
              <a:t>Cost of the media and installation</a:t>
            </a:r>
          </a:p>
          <a:p>
            <a:pPr algn="just"/>
            <a:endParaRPr lang="en-US" sz="2000" dirty="0">
              <a:latin typeface="Century Gothic" panose="020B0502020202020204" pitchFamily="34" charset="0"/>
            </a:endParaRPr>
          </a:p>
          <a:p>
            <a:pPr marL="0" indent="0" algn="just">
              <a:lnSpc>
                <a:spcPct val="85000"/>
              </a:lnSpc>
              <a:spcBef>
                <a:spcPct val="30000"/>
              </a:spcBef>
              <a:buNone/>
            </a:pPr>
            <a:endParaRPr lang="en-US" sz="2000" dirty="0">
              <a:latin typeface="Century Gothic" panose="020B0502020202020204" pitchFamily="34" charset="0"/>
            </a:endParaRPr>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rotWithShape="1">
          <a:blip r:embed="rId4"/>
          <a:srcRect l="28037" t="63057"/>
          <a:stretch/>
        </p:blipFill>
        <p:spPr>
          <a:xfrm>
            <a:off x="5143096" y="5069750"/>
            <a:ext cx="3718646" cy="1301358"/>
          </a:xfrm>
          <a:prstGeom prst="rect">
            <a:avLst/>
          </a:prstGeom>
        </p:spPr>
      </p:pic>
      <p:pic>
        <p:nvPicPr>
          <p:cNvPr id="5" name="Picture 4">
            <a:extLst>
              <a:ext uri="{FF2B5EF4-FFF2-40B4-BE49-F238E27FC236}">
                <a16:creationId xmlns:a16="http://schemas.microsoft.com/office/drawing/2014/main" id="{2D3B82CF-0ABB-FE4B-81D3-C0C9C57EFECC}"/>
              </a:ext>
            </a:extLst>
          </p:cNvPr>
          <p:cNvPicPr>
            <a:picLocks noChangeAspect="1"/>
          </p:cNvPicPr>
          <p:nvPr/>
        </p:nvPicPr>
        <p:blipFill rotWithShape="1">
          <a:blip r:embed="rId4"/>
          <a:srcRect t="9699" r="52494" b="46672"/>
          <a:stretch/>
        </p:blipFill>
        <p:spPr>
          <a:xfrm>
            <a:off x="2523246" y="5069750"/>
            <a:ext cx="2515568" cy="1574890"/>
          </a:xfrm>
          <a:prstGeom prst="rect">
            <a:avLst/>
          </a:prstGeom>
        </p:spPr>
      </p:pic>
      <p:pic>
        <p:nvPicPr>
          <p:cNvPr id="6" name="Picture 5">
            <a:extLst>
              <a:ext uri="{FF2B5EF4-FFF2-40B4-BE49-F238E27FC236}">
                <a16:creationId xmlns:a16="http://schemas.microsoft.com/office/drawing/2014/main" id="{2D3B82CF-0ABB-FE4B-81D3-C0C9C57EFECC}"/>
              </a:ext>
            </a:extLst>
          </p:cNvPr>
          <p:cNvPicPr>
            <a:picLocks noChangeAspect="1"/>
          </p:cNvPicPr>
          <p:nvPr/>
        </p:nvPicPr>
        <p:blipFill rotWithShape="1">
          <a:blip r:embed="rId4"/>
          <a:srcRect l="47716" t="-1" b="36311"/>
          <a:stretch/>
        </p:blipFill>
        <p:spPr>
          <a:xfrm>
            <a:off x="184750" y="4967495"/>
            <a:ext cx="2038062" cy="1692385"/>
          </a:xfrm>
          <a:prstGeom prst="rect">
            <a:avLst/>
          </a:prstGeom>
        </p:spPr>
      </p:pic>
    </p:spTree>
    <p:custDataLst>
      <p:tags r:id="rId1"/>
    </p:custDataLst>
    <p:extLst>
      <p:ext uri="{BB962C8B-B14F-4D97-AF65-F5344CB8AC3E}">
        <p14:creationId xmlns:p14="http://schemas.microsoft.com/office/powerpoint/2010/main" val="25191780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Check your understanding – 2.6 Ports and Addresses</a:t>
            </a:r>
            <a:endParaRPr lang="en-US" altLang="en-US" sz="5400" dirty="0"/>
          </a:p>
        </p:txBody>
      </p:sp>
    </p:spTree>
    <p:custDataLst>
      <p:tags r:id="rId1"/>
    </p:custDataLst>
    <p:extLst>
      <p:ext uri="{BB962C8B-B14F-4D97-AF65-F5344CB8AC3E}">
        <p14:creationId xmlns:p14="http://schemas.microsoft.com/office/powerpoint/2010/main" val="175677017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5D18-CC92-9886-0A30-72DD574AA155}"/>
              </a:ext>
            </a:extLst>
          </p:cNvPr>
          <p:cNvSpPr>
            <a:spLocks noGrp="1"/>
          </p:cNvSpPr>
          <p:nvPr>
            <p:ph type="ctrTitle"/>
          </p:nvPr>
        </p:nvSpPr>
        <p:spPr/>
        <p:txBody>
          <a:bodyPr/>
          <a:lstStyle/>
          <a:p>
            <a:r>
              <a:rPr lang="en-US" dirty="0"/>
              <a:t>2.7 Configure IP Addressing</a:t>
            </a:r>
            <a:endParaRPr lang="en-MY" dirty="0"/>
          </a:p>
        </p:txBody>
      </p:sp>
    </p:spTree>
    <p:extLst>
      <p:ext uri="{BB962C8B-B14F-4D97-AF65-F5344CB8AC3E}">
        <p14:creationId xmlns:p14="http://schemas.microsoft.com/office/powerpoint/2010/main" val="657889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45358" y="302952"/>
            <a:ext cx="8772157" cy="838200"/>
          </a:xfrm>
        </p:spPr>
        <p:txBody>
          <a:bodyPr/>
          <a:lstStyle/>
          <a:p>
            <a:r>
              <a:rPr lang="en-US" sz="1400" dirty="0">
                <a:latin typeface="Arial" charset="0"/>
              </a:rPr>
              <a:t>Configure IP Addressing</a:t>
            </a:r>
            <a:br>
              <a:rPr lang="en-US" sz="2800" dirty="0">
                <a:latin typeface="Arial" charset="0"/>
              </a:rPr>
            </a:br>
            <a:r>
              <a:rPr lang="en-US" sz="2800" dirty="0">
                <a:latin typeface="Arial" charset="0"/>
              </a:rPr>
              <a:t>Manual IP Address Configuration for End Devices</a:t>
            </a:r>
          </a:p>
        </p:txBody>
      </p:sp>
      <p:sp>
        <p:nvSpPr>
          <p:cNvPr id="4" name="Content Placeholder 3"/>
          <p:cNvSpPr>
            <a:spLocks noGrp="1"/>
          </p:cNvSpPr>
          <p:nvPr>
            <p:ph idx="1"/>
          </p:nvPr>
        </p:nvSpPr>
        <p:spPr>
          <a:xfrm>
            <a:off x="145359" y="1141152"/>
            <a:ext cx="4944802" cy="3511092"/>
          </a:xfrm>
        </p:spPr>
        <p:txBody>
          <a:bodyPr/>
          <a:lstStyle/>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End devices on the network need an IP address in order to communicate with other devices on the network. </a:t>
            </a:r>
          </a:p>
          <a:p>
            <a:pPr algn="just">
              <a:lnSpc>
                <a:spcPct val="85000"/>
              </a:lnSpc>
              <a:spcBef>
                <a:spcPct val="30000"/>
              </a:spcBef>
              <a:buFont typeface="Arial" panose="020B0604020202020204" pitchFamily="34" charset="0"/>
              <a:buChar char="•"/>
            </a:pPr>
            <a:r>
              <a:rPr lang="en-US" sz="2000" dirty="0">
                <a:latin typeface="Century Gothic" panose="020B0502020202020204" pitchFamily="34" charset="0"/>
              </a:rPr>
              <a:t>IPv4 address information can be entered into end devices manually, or automatically using Dynamic Host Configuration Protocol (DHCP).</a:t>
            </a:r>
          </a:p>
          <a:p>
            <a:pPr lvl="1" algn="just">
              <a:lnSpc>
                <a:spcPct val="85000"/>
              </a:lnSpc>
              <a:spcBef>
                <a:spcPct val="30000"/>
              </a:spcBef>
            </a:pPr>
            <a:r>
              <a:rPr lang="en-US" sz="1800" dirty="0">
                <a:latin typeface="Century Gothic" panose="020B0502020202020204" pitchFamily="34" charset="0"/>
              </a:rPr>
              <a:t>To manually configure an IPv4 address on a Windows PC, open the </a:t>
            </a:r>
            <a:r>
              <a:rPr lang="en-US" sz="1800" b="1" dirty="0">
                <a:latin typeface="Century Gothic" panose="020B0502020202020204" pitchFamily="34" charset="0"/>
              </a:rPr>
              <a:t>Control Panel &gt; Network Sharing Center &gt; Change adapter settings</a:t>
            </a:r>
            <a:r>
              <a:rPr lang="en-US" sz="1800" dirty="0">
                <a:latin typeface="Century Gothic" panose="020B0502020202020204" pitchFamily="34" charset="0"/>
              </a:rPr>
              <a:t> and choose the adapter. Next right-click and select </a:t>
            </a:r>
            <a:r>
              <a:rPr lang="en-US" sz="1800" b="1" dirty="0">
                <a:latin typeface="Century Gothic" panose="020B0502020202020204" pitchFamily="34" charset="0"/>
              </a:rPr>
              <a:t>Properties</a:t>
            </a:r>
            <a:r>
              <a:rPr lang="en-US" sz="1800" dirty="0">
                <a:latin typeface="Century Gothic" panose="020B0502020202020204" pitchFamily="34" charset="0"/>
              </a:rPr>
              <a:t> to display the </a:t>
            </a:r>
            <a:r>
              <a:rPr lang="en-US" sz="1800" b="1" dirty="0">
                <a:latin typeface="Century Gothic" panose="020B0502020202020204" pitchFamily="34" charset="0"/>
              </a:rPr>
              <a:t>Local Area Connection Properties</a:t>
            </a:r>
            <a:r>
              <a:rPr lang="en-US" sz="1800" dirty="0">
                <a:latin typeface="Century Gothic" panose="020B0502020202020204" pitchFamily="34" charset="0"/>
              </a:rPr>
              <a:t>.</a:t>
            </a:r>
          </a:p>
          <a:p>
            <a:pPr lvl="1" algn="just">
              <a:lnSpc>
                <a:spcPct val="85000"/>
              </a:lnSpc>
              <a:spcBef>
                <a:spcPct val="30000"/>
              </a:spcBef>
            </a:pPr>
            <a:r>
              <a:rPr lang="en-US" sz="1800" dirty="0">
                <a:latin typeface="Century Gothic" panose="020B0502020202020204" pitchFamily="34" charset="0"/>
              </a:rPr>
              <a:t>Next, click </a:t>
            </a:r>
            <a:r>
              <a:rPr lang="en-US" sz="1800" b="1" dirty="0">
                <a:latin typeface="Century Gothic" panose="020B0502020202020204" pitchFamily="34" charset="0"/>
              </a:rPr>
              <a:t>Properties</a:t>
            </a:r>
            <a:r>
              <a:rPr lang="en-US" sz="1800" dirty="0">
                <a:latin typeface="Century Gothic" panose="020B0502020202020204" pitchFamily="34" charset="0"/>
              </a:rPr>
              <a:t> to open the </a:t>
            </a:r>
            <a:r>
              <a:rPr lang="en-US" sz="1800" b="1" dirty="0">
                <a:latin typeface="Century Gothic" panose="020B0502020202020204" pitchFamily="34" charset="0"/>
              </a:rPr>
              <a:t>Internet Protocol Version 4 (TCP/IPv4) Properties</a:t>
            </a:r>
            <a:r>
              <a:rPr lang="en-US" sz="1800" dirty="0">
                <a:latin typeface="Century Gothic" panose="020B0502020202020204" pitchFamily="34" charset="0"/>
              </a:rPr>
              <a:t> window. Then configure the IPv4 address and subnet mask information, and default gateway.</a:t>
            </a:r>
          </a:p>
          <a:p>
            <a:pPr>
              <a:lnSpc>
                <a:spcPct val="85000"/>
              </a:lnSpc>
              <a:spcBef>
                <a:spcPct val="30000"/>
              </a:spcBef>
            </a:pPr>
            <a:endParaRPr lang="en-US" sz="2000" dirty="0">
              <a:latin typeface="Century Gothic" panose="020B0502020202020204" pitchFamily="34" charset="0"/>
            </a:endParaRPr>
          </a:p>
        </p:txBody>
      </p:sp>
      <p:sp>
        <p:nvSpPr>
          <p:cNvPr id="5" name="Rectangle 4">
            <a:extLst>
              <a:ext uri="{FF2B5EF4-FFF2-40B4-BE49-F238E27FC236}">
                <a16:creationId xmlns:a16="http://schemas.microsoft.com/office/drawing/2014/main" id="{C9FFDA38-6FB0-934C-B537-1EABA2C6C6FB}"/>
              </a:ext>
            </a:extLst>
          </p:cNvPr>
          <p:cNvSpPr/>
          <p:nvPr/>
        </p:nvSpPr>
        <p:spPr>
          <a:xfrm>
            <a:off x="5507429" y="5453478"/>
            <a:ext cx="3160453" cy="674031"/>
          </a:xfrm>
          <a:prstGeom prst="rect">
            <a:avLst/>
          </a:prstGeom>
        </p:spPr>
        <p:txBody>
          <a:bodyPr wrap="square">
            <a:spAutoFit/>
          </a:bodyPr>
          <a:lstStyle/>
          <a:p>
            <a:r>
              <a:rPr lang="en-US" sz="1400" b="1" dirty="0">
                <a:solidFill>
                  <a:srgbClr val="000000"/>
                </a:solidFill>
                <a:latin typeface="Century Gothic" panose="020B0502020202020204" pitchFamily="34" charset="0"/>
              </a:rPr>
              <a:t>Note</a:t>
            </a:r>
            <a:r>
              <a:rPr lang="en-US" sz="1400" dirty="0">
                <a:solidFill>
                  <a:srgbClr val="000000"/>
                </a:solidFill>
                <a:latin typeface="Century Gothic" panose="020B0502020202020204" pitchFamily="34" charset="0"/>
              </a:rPr>
              <a:t>: IPv6 addressing and configuration options are similar to IPv4.</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257799" y="1137101"/>
            <a:ext cx="3659715" cy="4156259"/>
          </a:xfrm>
          <a:prstGeom prst="rect">
            <a:avLst/>
          </a:prstGeom>
        </p:spPr>
      </p:pic>
    </p:spTree>
    <p:custDataLst>
      <p:tags r:id="rId1"/>
    </p:custDataLst>
    <p:extLst>
      <p:ext uri="{BB962C8B-B14F-4D97-AF65-F5344CB8AC3E}">
        <p14:creationId xmlns:p14="http://schemas.microsoft.com/office/powerpoint/2010/main" val="200398546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0" y="286036"/>
            <a:ext cx="9212002" cy="838200"/>
          </a:xfrm>
        </p:spPr>
        <p:txBody>
          <a:bodyPr/>
          <a:lstStyle/>
          <a:p>
            <a:r>
              <a:rPr lang="en-US" sz="1400" dirty="0">
                <a:latin typeface="Arial" charset="0"/>
              </a:rPr>
              <a:t>Configure IP Addressing </a:t>
            </a:r>
            <a:br>
              <a:rPr lang="en-US" sz="1200" dirty="0">
                <a:latin typeface="Arial" charset="0"/>
              </a:rPr>
            </a:br>
            <a:r>
              <a:rPr lang="en-US" sz="2800" dirty="0">
                <a:latin typeface="Arial" charset="0"/>
              </a:rPr>
              <a:t>Automatic IP Address Configuration for End Devices</a:t>
            </a:r>
          </a:p>
        </p:txBody>
      </p:sp>
      <p:sp>
        <p:nvSpPr>
          <p:cNvPr id="4" name="Content Placeholder 3"/>
          <p:cNvSpPr>
            <a:spLocks noGrp="1"/>
          </p:cNvSpPr>
          <p:nvPr>
            <p:ph idx="1"/>
          </p:nvPr>
        </p:nvSpPr>
        <p:spPr>
          <a:xfrm>
            <a:off x="160598" y="1124236"/>
            <a:ext cx="4142163" cy="3663492"/>
          </a:xfrm>
        </p:spPr>
        <p:txBody>
          <a:bodyPr/>
          <a:lstStyle/>
          <a:p>
            <a:pPr algn="just">
              <a:lnSpc>
                <a:spcPct val="85000"/>
              </a:lnSpc>
              <a:spcBef>
                <a:spcPct val="30000"/>
              </a:spcBef>
              <a:buFont typeface="Arial" panose="020B0604020202020204" pitchFamily="34" charset="0"/>
              <a:buChar char="•"/>
            </a:pPr>
            <a:r>
              <a:rPr lang="en-US" sz="1600" dirty="0">
                <a:latin typeface="Century Gothic" panose="020B0502020202020204" pitchFamily="34" charset="0"/>
              </a:rPr>
              <a:t>DHCP enables automatic IPv4 address configuration for every end device that is DHCP-enabled.</a:t>
            </a:r>
          </a:p>
          <a:p>
            <a:pPr algn="just">
              <a:lnSpc>
                <a:spcPct val="85000"/>
              </a:lnSpc>
              <a:spcBef>
                <a:spcPct val="30000"/>
              </a:spcBef>
              <a:buFont typeface="Arial" panose="020B0604020202020204" pitchFamily="34" charset="0"/>
              <a:buChar char="•"/>
            </a:pPr>
            <a:r>
              <a:rPr lang="en-US" sz="1600" dirty="0">
                <a:latin typeface="Century Gothic" panose="020B0502020202020204" pitchFamily="34" charset="0"/>
              </a:rPr>
              <a:t>End devices are typically by default using DHCP for automatic IPv4 address configuration.</a:t>
            </a:r>
          </a:p>
          <a:p>
            <a:pPr lvl="1" algn="just">
              <a:lnSpc>
                <a:spcPct val="85000"/>
              </a:lnSpc>
              <a:spcBef>
                <a:spcPct val="30000"/>
              </a:spcBef>
            </a:pPr>
            <a:r>
              <a:rPr lang="en-US" sz="1800" dirty="0">
                <a:latin typeface="Century Gothic" panose="020B0502020202020204" pitchFamily="34" charset="0"/>
              </a:rPr>
              <a:t>To configure DHCP on a Windows PC, open the </a:t>
            </a:r>
            <a:r>
              <a:rPr lang="en-US" sz="1800" b="1" dirty="0">
                <a:latin typeface="Century Gothic" panose="020B0502020202020204" pitchFamily="34" charset="0"/>
              </a:rPr>
              <a:t>Control Panel &gt; Network Sharing Center &gt; Change adapter settings</a:t>
            </a:r>
            <a:r>
              <a:rPr lang="en-US" sz="1800" dirty="0">
                <a:latin typeface="Century Gothic" panose="020B0502020202020204" pitchFamily="34" charset="0"/>
              </a:rPr>
              <a:t> and choose the adapter. Next right-click and select </a:t>
            </a:r>
            <a:r>
              <a:rPr lang="en-US" sz="1800" b="1" dirty="0">
                <a:latin typeface="Century Gothic" panose="020B0502020202020204" pitchFamily="34" charset="0"/>
              </a:rPr>
              <a:t>Properties</a:t>
            </a:r>
            <a:r>
              <a:rPr lang="en-US" sz="1800" dirty="0">
                <a:latin typeface="Century Gothic" panose="020B0502020202020204" pitchFamily="34" charset="0"/>
              </a:rPr>
              <a:t> to display the </a:t>
            </a:r>
            <a:r>
              <a:rPr lang="en-US" sz="1800" b="1" dirty="0">
                <a:latin typeface="Century Gothic" panose="020B0502020202020204" pitchFamily="34" charset="0"/>
              </a:rPr>
              <a:t>Local Area Connection Properties</a:t>
            </a:r>
            <a:r>
              <a:rPr lang="en-US" sz="1800" dirty="0">
                <a:latin typeface="Century Gothic" panose="020B0502020202020204" pitchFamily="34" charset="0"/>
              </a:rPr>
              <a:t>.</a:t>
            </a:r>
          </a:p>
          <a:p>
            <a:pPr lvl="1" algn="just">
              <a:lnSpc>
                <a:spcPct val="85000"/>
              </a:lnSpc>
              <a:spcBef>
                <a:spcPct val="30000"/>
              </a:spcBef>
            </a:pPr>
            <a:r>
              <a:rPr lang="en-US" sz="1800" dirty="0">
                <a:latin typeface="Century Gothic" panose="020B0502020202020204" pitchFamily="34" charset="0"/>
              </a:rPr>
              <a:t>Next, click </a:t>
            </a:r>
            <a:r>
              <a:rPr lang="en-US" sz="1800" b="1" dirty="0">
                <a:latin typeface="Century Gothic" panose="020B0502020202020204" pitchFamily="34" charset="0"/>
              </a:rPr>
              <a:t>Properties</a:t>
            </a:r>
            <a:r>
              <a:rPr lang="en-US" sz="1800" dirty="0">
                <a:latin typeface="Century Gothic" panose="020B0502020202020204" pitchFamily="34" charset="0"/>
              </a:rPr>
              <a:t> to open the </a:t>
            </a:r>
            <a:r>
              <a:rPr lang="en-US" sz="1800" b="1" dirty="0">
                <a:latin typeface="Century Gothic" panose="020B0502020202020204" pitchFamily="34" charset="0"/>
              </a:rPr>
              <a:t>Internet Protocol Version 4 (TCP/IPv4) Properties</a:t>
            </a:r>
            <a:r>
              <a:rPr lang="en-US" sz="1800" dirty="0">
                <a:latin typeface="Century Gothic" panose="020B0502020202020204" pitchFamily="34" charset="0"/>
              </a:rPr>
              <a:t> window, then select </a:t>
            </a:r>
            <a:r>
              <a:rPr lang="en-US" sz="1800" b="1" dirty="0">
                <a:latin typeface="Century Gothic" panose="020B0502020202020204" pitchFamily="34" charset="0"/>
              </a:rPr>
              <a:t>Obtain an IP address automatically</a:t>
            </a:r>
            <a:r>
              <a:rPr lang="en-US" sz="1800" dirty="0">
                <a:latin typeface="Century Gothic" panose="020B0502020202020204" pitchFamily="34" charset="0"/>
              </a:rPr>
              <a:t> and </a:t>
            </a:r>
            <a:r>
              <a:rPr lang="en-US" sz="1800" b="1" dirty="0">
                <a:latin typeface="Century Gothic" panose="020B0502020202020204" pitchFamily="34" charset="0"/>
              </a:rPr>
              <a:t>Obtain DNS server address automatically</a:t>
            </a:r>
            <a:r>
              <a:rPr lang="en-US" sz="1800" dirty="0">
                <a:latin typeface="Century Gothic" panose="020B0502020202020204" pitchFamily="34" charset="0"/>
              </a:rPr>
              <a:t>.</a:t>
            </a:r>
          </a:p>
          <a:p>
            <a:pPr>
              <a:lnSpc>
                <a:spcPct val="85000"/>
              </a:lnSpc>
              <a:spcBef>
                <a:spcPct val="30000"/>
              </a:spcBef>
            </a:pPr>
            <a:endParaRPr lang="en-US" sz="2000" dirty="0">
              <a:latin typeface="Century Gothic" panose="020B0502020202020204" pitchFamily="34" charset="0"/>
            </a:endParaRPr>
          </a:p>
        </p:txBody>
      </p:sp>
      <p:sp>
        <p:nvSpPr>
          <p:cNvPr id="3" name="Rectangle 2">
            <a:extLst>
              <a:ext uri="{FF2B5EF4-FFF2-40B4-BE49-F238E27FC236}">
                <a16:creationId xmlns:a16="http://schemas.microsoft.com/office/drawing/2014/main" id="{807D8786-A352-1549-ACB6-B3928D449601}"/>
              </a:ext>
            </a:extLst>
          </p:cNvPr>
          <p:cNvSpPr/>
          <p:nvPr/>
        </p:nvSpPr>
        <p:spPr>
          <a:xfrm>
            <a:off x="4878358" y="5611663"/>
            <a:ext cx="4142163" cy="674031"/>
          </a:xfrm>
          <a:prstGeom prst="rect">
            <a:avLst/>
          </a:prstGeom>
        </p:spPr>
        <p:txBody>
          <a:bodyPr wrap="square">
            <a:spAutoFit/>
          </a:bodyPr>
          <a:lstStyle/>
          <a:p>
            <a:r>
              <a:rPr lang="en-US" sz="1400" b="1" dirty="0">
                <a:solidFill>
                  <a:srgbClr val="000000"/>
                </a:solidFill>
                <a:latin typeface="Century Gothic" panose="020B0502020202020204" pitchFamily="34" charset="0"/>
              </a:rPr>
              <a:t>Note</a:t>
            </a:r>
            <a:r>
              <a:rPr lang="en-US" sz="1400" dirty="0">
                <a:solidFill>
                  <a:srgbClr val="000000"/>
                </a:solidFill>
                <a:latin typeface="Century Gothic" panose="020B0502020202020204" pitchFamily="34" charset="0"/>
              </a:rPr>
              <a:t>: IPv6 uses DHCPv6 and SLAAC (Stateless Address Autoconfiguration) for dynamic address allocation.</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4878358" y="1124236"/>
            <a:ext cx="3916679" cy="4445431"/>
          </a:xfrm>
          <a:prstGeom prst="rect">
            <a:avLst/>
          </a:prstGeom>
        </p:spPr>
      </p:pic>
    </p:spTree>
    <p:custDataLst>
      <p:tags r:id="rId1"/>
    </p:custDataLst>
    <p:extLst>
      <p:ext uri="{BB962C8B-B14F-4D97-AF65-F5344CB8AC3E}">
        <p14:creationId xmlns:p14="http://schemas.microsoft.com/office/powerpoint/2010/main" val="186778736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193868" y="1565504"/>
            <a:ext cx="8772157" cy="1763572"/>
          </a:xfrm>
        </p:spPr>
        <p:txBody>
          <a:bodyPr/>
          <a:lstStyle/>
          <a:p>
            <a:pPr marL="0" indent="0" algn="just">
              <a:lnSpc>
                <a:spcPct val="85000"/>
              </a:lnSpc>
              <a:spcBef>
                <a:spcPct val="30000"/>
              </a:spcBef>
              <a:buNone/>
            </a:pPr>
            <a:r>
              <a:rPr lang="en-US" dirty="0">
                <a:latin typeface="Century Gothic" panose="020B0502020202020204" pitchFamily="34" charset="0"/>
              </a:rPr>
              <a:t>To access the switch remotely, an IP address and a subnet mask must be configured on the SVI. </a:t>
            </a:r>
          </a:p>
          <a:p>
            <a:pPr marL="0" indent="0" algn="just">
              <a:lnSpc>
                <a:spcPct val="85000"/>
              </a:lnSpc>
              <a:spcBef>
                <a:spcPct val="30000"/>
              </a:spcBef>
              <a:buNone/>
            </a:pPr>
            <a:r>
              <a:rPr lang="en-US" dirty="0">
                <a:latin typeface="Century Gothic" panose="020B0502020202020204" pitchFamily="34" charset="0"/>
              </a:rPr>
              <a:t>To configure an SVI on a switch:</a:t>
            </a:r>
          </a:p>
          <a:p>
            <a:pPr lvl="1" algn="just">
              <a:lnSpc>
                <a:spcPct val="85000"/>
              </a:lnSpc>
              <a:spcBef>
                <a:spcPct val="30000"/>
              </a:spcBef>
            </a:pPr>
            <a:r>
              <a:rPr lang="en-US" dirty="0">
                <a:latin typeface="Century Gothic" panose="020B0502020202020204" pitchFamily="34" charset="0"/>
              </a:rPr>
              <a:t>Enter the </a:t>
            </a:r>
            <a:r>
              <a:rPr lang="en-US" b="1" dirty="0">
                <a:latin typeface="Century Gothic" panose="020B0502020202020204" pitchFamily="34" charset="0"/>
              </a:rPr>
              <a:t>interface vlan 1 </a:t>
            </a:r>
            <a:r>
              <a:rPr lang="en-US" dirty="0">
                <a:latin typeface="Century Gothic" panose="020B0502020202020204" pitchFamily="34" charset="0"/>
              </a:rPr>
              <a:t>command in global configuration mode.</a:t>
            </a:r>
          </a:p>
          <a:p>
            <a:pPr lvl="1" algn="just">
              <a:lnSpc>
                <a:spcPct val="85000"/>
              </a:lnSpc>
              <a:spcBef>
                <a:spcPct val="30000"/>
              </a:spcBef>
            </a:pPr>
            <a:r>
              <a:rPr lang="en-US" dirty="0">
                <a:latin typeface="Century Gothic" panose="020B0502020202020204" pitchFamily="34" charset="0"/>
              </a:rPr>
              <a:t>Next assign an IPv4 address using the </a:t>
            </a:r>
            <a:r>
              <a:rPr lang="en-US" b="1" dirty="0">
                <a:latin typeface="Century Gothic" panose="020B0502020202020204" pitchFamily="34" charset="0"/>
              </a:rPr>
              <a:t>ip address</a:t>
            </a:r>
            <a:r>
              <a:rPr lang="en-US" dirty="0">
                <a:latin typeface="Century Gothic" panose="020B0502020202020204" pitchFamily="34" charset="0"/>
              </a:rPr>
              <a:t> </a:t>
            </a:r>
            <a:r>
              <a:rPr lang="en-US" i="1" dirty="0">
                <a:latin typeface="Century Gothic" panose="020B0502020202020204" pitchFamily="34" charset="0"/>
              </a:rPr>
              <a:t>ip-address subnet-mask command.</a:t>
            </a:r>
          </a:p>
          <a:p>
            <a:pPr lvl="1" algn="just">
              <a:lnSpc>
                <a:spcPct val="85000"/>
              </a:lnSpc>
              <a:spcBef>
                <a:spcPct val="30000"/>
              </a:spcBef>
            </a:pPr>
            <a:r>
              <a:rPr lang="en-US" dirty="0">
                <a:latin typeface="Century Gothic" panose="020B0502020202020204" pitchFamily="34" charset="0"/>
              </a:rPr>
              <a:t>Finally, enable the virtual interface using the </a:t>
            </a:r>
            <a:r>
              <a:rPr lang="en-US" b="1" dirty="0">
                <a:latin typeface="Century Gothic" panose="020B0502020202020204" pitchFamily="34" charset="0"/>
              </a:rPr>
              <a:t>no shutdown </a:t>
            </a:r>
            <a:r>
              <a:rPr lang="en-US" dirty="0">
                <a:latin typeface="Century Gothic" panose="020B0502020202020204" pitchFamily="34" charset="0"/>
              </a:rPr>
              <a:t>command. </a:t>
            </a:r>
          </a:p>
          <a:p>
            <a:pPr>
              <a:lnSpc>
                <a:spcPct val="85000"/>
              </a:lnSpc>
              <a:spcBef>
                <a:spcPct val="30000"/>
              </a:spcBef>
            </a:pPr>
            <a:endParaRPr lang="en-US" dirty="0">
              <a:latin typeface="Century Gothic" panose="020B0502020202020204" pitchFamily="34" charset="0"/>
            </a:endParaRPr>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275292" y="4840954"/>
            <a:ext cx="8690733" cy="1392205"/>
          </a:xfrm>
          <a:prstGeom prst="rect">
            <a:avLst/>
          </a:prstGeom>
        </p:spPr>
      </p:pic>
    </p:spTree>
    <p:custDataLst>
      <p:tags r:id="rId1"/>
    </p:custDataLst>
    <p:extLst>
      <p:ext uri="{BB962C8B-B14F-4D97-AF65-F5344CB8AC3E}">
        <p14:creationId xmlns:p14="http://schemas.microsoft.com/office/powerpoint/2010/main" val="173174892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63060" y="746760"/>
            <a:ext cx="8772157" cy="838200"/>
          </a:xfrm>
        </p:spPr>
        <p:txBody>
          <a:bodyPr/>
          <a:lstStyle/>
          <a:p>
            <a:pPr algn="ctr"/>
            <a:r>
              <a:rPr lang="en-US" dirty="0"/>
              <a:t>Activity in </a:t>
            </a:r>
            <a:r>
              <a:rPr lang="en-US" dirty="0" err="1"/>
              <a:t>Netacad</a:t>
            </a:r>
            <a:r>
              <a:rPr lang="en-US" dirty="0"/>
              <a:t> - Verify Windows PC IP Configuration</a:t>
            </a:r>
            <a:endParaRPr lang="en-US" altLang="en-US" sz="5400" dirty="0"/>
          </a:p>
        </p:txBody>
      </p:sp>
      <p:sp>
        <p:nvSpPr>
          <p:cNvPr id="5" name="Rectangle 2"/>
          <p:cNvSpPr txBox="1">
            <a:spLocks noChangeArrowheads="1"/>
          </p:cNvSpPr>
          <p:nvPr/>
        </p:nvSpPr>
        <p:spPr bwMode="auto">
          <a:xfrm>
            <a:off x="182880" y="3505200"/>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algn="ctr"/>
            <a:r>
              <a:rPr lang="en-US" kern="0" dirty="0"/>
              <a:t>Activity in </a:t>
            </a:r>
            <a:r>
              <a:rPr lang="en-US" kern="0" dirty="0" err="1"/>
              <a:t>Netacad</a:t>
            </a:r>
            <a:r>
              <a:rPr lang="en-US" kern="0" dirty="0"/>
              <a:t>- </a:t>
            </a:r>
            <a:r>
              <a:rPr lang="en-US" dirty="0"/>
              <a:t>Configure a Switch Virtual Interface</a:t>
            </a:r>
            <a:endParaRPr lang="en-US" altLang="en-US" sz="5400" kern="0" dirty="0"/>
          </a:p>
        </p:txBody>
      </p:sp>
    </p:spTree>
    <p:custDataLst>
      <p:tags r:id="rId1"/>
    </p:custDataLst>
    <p:extLst>
      <p:ext uri="{BB962C8B-B14F-4D97-AF65-F5344CB8AC3E}">
        <p14:creationId xmlns:p14="http://schemas.microsoft.com/office/powerpoint/2010/main" val="299463453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Test the Interface Assignment</a:t>
            </a:r>
            <a:endParaRPr lang="en-US" altLang="en-US" sz="5400" dirty="0"/>
          </a:p>
        </p:txBody>
      </p:sp>
    </p:spTree>
    <p:custDataLst>
      <p:tags r:id="rId1"/>
    </p:custDataLst>
    <p:extLst>
      <p:ext uri="{BB962C8B-B14F-4D97-AF65-F5344CB8AC3E}">
        <p14:creationId xmlns:p14="http://schemas.microsoft.com/office/powerpoint/2010/main" val="359919512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4348" y="2802312"/>
            <a:ext cx="8772157" cy="838200"/>
          </a:xfrm>
        </p:spPr>
        <p:txBody>
          <a:bodyPr/>
          <a:lstStyle/>
          <a:p>
            <a:pPr algn="ctr"/>
            <a:r>
              <a:rPr lang="en-US" dirty="0"/>
              <a:t>Video – Test End to End Connectivity </a:t>
            </a:r>
            <a:endParaRPr lang="en-US" altLang="en-US" sz="5400" dirty="0"/>
          </a:p>
        </p:txBody>
      </p:sp>
    </p:spTree>
    <p:custDataLst>
      <p:tags r:id="rId1"/>
    </p:custDataLst>
    <p:extLst>
      <p:ext uri="{BB962C8B-B14F-4D97-AF65-F5344CB8AC3E}">
        <p14:creationId xmlns:p14="http://schemas.microsoft.com/office/powerpoint/2010/main" val="412355861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09" y="1799771"/>
            <a:ext cx="8733677" cy="4666136"/>
          </a:xfrm>
        </p:spPr>
        <p:txBody>
          <a:bodyPr/>
          <a:lstStyle/>
          <a:p>
            <a:pPr algn="just"/>
            <a:r>
              <a:rPr lang="en-US" sz="2000" dirty="0">
                <a:latin typeface="Century Gothic" panose="020B0502020202020204" pitchFamily="34" charset="0"/>
              </a:rPr>
              <a:t>Refer to Quiz - Chapter 2 and Lab Activities in Cisco Networking Academy platform</a:t>
            </a:r>
          </a:p>
        </p:txBody>
      </p:sp>
      <p:sp>
        <p:nvSpPr>
          <p:cNvPr id="5" name="Title 1"/>
          <p:cNvSpPr>
            <a:spLocks noGrp="1"/>
          </p:cNvSpPr>
          <p:nvPr>
            <p:ph type="title"/>
          </p:nvPr>
        </p:nvSpPr>
        <p:spPr/>
        <p:txBody>
          <a:bodyPr/>
          <a:lstStyle/>
          <a:p>
            <a:pPr algn="ctr"/>
            <a:r>
              <a:rPr lang="en-US" altLang="en-US" b="1" u="sng" dirty="0">
                <a:solidFill>
                  <a:schemeClr val="bg2"/>
                </a:solidFill>
              </a:rPr>
              <a:t>Quick Review Question</a:t>
            </a:r>
          </a:p>
        </p:txBody>
      </p:sp>
    </p:spTree>
    <p:extLst>
      <p:ext uri="{BB962C8B-B14F-4D97-AF65-F5344CB8AC3E}">
        <p14:creationId xmlns:p14="http://schemas.microsoft.com/office/powerpoint/2010/main" val="183356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6" y="1745647"/>
            <a:ext cx="3950857" cy="2967985"/>
          </a:xfrm>
        </p:spPr>
        <p:txBody>
          <a:bodyPr/>
          <a:lstStyle/>
          <a:p>
            <a:pPr algn="just">
              <a:buFont typeface="Arial" panose="020B0604020202020204" pitchFamily="34" charset="0"/>
              <a:buChar char="•"/>
            </a:pPr>
            <a:r>
              <a:rPr lang="en-US" sz="2000" b="1" dirty="0">
                <a:latin typeface="Century Gothic" panose="020B0502020202020204" pitchFamily="34" charset="0"/>
              </a:rPr>
              <a:t>Shell</a:t>
            </a:r>
            <a:r>
              <a:rPr lang="en-US" sz="2000" dirty="0">
                <a:latin typeface="Century Gothic" panose="020B0502020202020204" pitchFamily="34" charset="0"/>
              </a:rPr>
              <a:t> </a:t>
            </a:r>
            <a:r>
              <a:rPr lang="en-US" sz="1800" dirty="0">
                <a:latin typeface="Century Gothic" panose="020B0502020202020204" pitchFamily="34" charset="0"/>
              </a:rPr>
              <a:t>- The user interface that allows users to request specific tasks from the computer. These requests can be made either through the CLI or GUI interfaces.</a:t>
            </a:r>
          </a:p>
          <a:p>
            <a:pPr algn="just">
              <a:buFont typeface="Arial" panose="020B0604020202020204" pitchFamily="34" charset="0"/>
              <a:buChar char="•"/>
            </a:pPr>
            <a:r>
              <a:rPr lang="en-US" sz="2000" b="1" dirty="0">
                <a:latin typeface="Century Gothic" panose="020B0502020202020204" pitchFamily="34" charset="0"/>
              </a:rPr>
              <a:t>Kernel</a:t>
            </a:r>
            <a:r>
              <a:rPr lang="en-US" sz="1800" dirty="0">
                <a:latin typeface="Century Gothic" panose="020B0502020202020204" pitchFamily="34" charset="0"/>
              </a:rPr>
              <a:t> - Communicates between the hardware and software of a computer and manages how hardware resources are used to meet software requirements.</a:t>
            </a:r>
          </a:p>
          <a:p>
            <a:pPr algn="just">
              <a:buFont typeface="Arial" panose="020B0604020202020204" pitchFamily="34" charset="0"/>
              <a:buChar char="•"/>
            </a:pPr>
            <a:r>
              <a:rPr lang="en-US" sz="2000" b="1" dirty="0">
                <a:latin typeface="Century Gothic" panose="020B0502020202020204" pitchFamily="34" charset="0"/>
              </a:rPr>
              <a:t>Hardware</a:t>
            </a:r>
            <a:r>
              <a:rPr lang="en-US" sz="1800" dirty="0">
                <a:latin typeface="Century Gothic" panose="020B0502020202020204" pitchFamily="34" charset="0"/>
              </a:rPr>
              <a:t> - The physical part of a computer including underlying electronics.</a:t>
            </a:r>
          </a:p>
          <a:p>
            <a:pPr algn="just"/>
            <a:endParaRPr lang="en-US" altLang="ja-JP" sz="2800" dirty="0">
              <a:latin typeface="Century Gothic" panose="020B0502020202020204" pitchFamily="34" charset="0"/>
            </a:endParaRPr>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094923" y="2326121"/>
            <a:ext cx="4979512" cy="2900566"/>
          </a:xfrm>
          <a:prstGeom prst="rect">
            <a:avLst/>
          </a:prstGeom>
        </p:spPr>
      </p:pic>
    </p:spTree>
    <p:custDataLst>
      <p:tags r:id="rId1"/>
    </p:custDataLst>
    <p:extLst>
      <p:ext uri="{BB962C8B-B14F-4D97-AF65-F5344CB8AC3E}">
        <p14:creationId xmlns:p14="http://schemas.microsoft.com/office/powerpoint/2010/main" val="415935058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algn="just"/>
            <a:r>
              <a:rPr lang="en-US" sz="2000" dirty="0">
                <a:latin typeface="Century Gothic" panose="020B0502020202020204" pitchFamily="34" charset="0"/>
              </a:rPr>
              <a:t>Explain the features and functions of Cisco IOS Software.</a:t>
            </a:r>
          </a:p>
          <a:p>
            <a:pPr algn="just"/>
            <a:r>
              <a:rPr lang="en-US" sz="2000" dirty="0">
                <a:latin typeface="Century Gothic" panose="020B0502020202020204" pitchFamily="34" charset="0"/>
              </a:rPr>
              <a:t>Configure initial settings on a network device using the Cisco IOS software. </a:t>
            </a:r>
          </a:p>
          <a:p>
            <a:pPr algn="just"/>
            <a:r>
              <a:rPr lang="en-US" sz="2000" dirty="0">
                <a:latin typeface="Century Gothic" panose="020B0502020202020204" pitchFamily="34" charset="0"/>
              </a:rPr>
              <a:t>Given an IP addressing scheme, configure IP address parameters on end devices to provide end-to-end connectivity in a small to medium-sized business network.</a:t>
            </a:r>
          </a:p>
          <a:p>
            <a:endParaRPr lang="en-US" dirty="0"/>
          </a:p>
        </p:txBody>
      </p:sp>
      <p:sp>
        <p:nvSpPr>
          <p:cNvPr id="5" name="Text Box 2"/>
          <p:cNvSpPr txBox="1">
            <a:spLocks noChangeArrowheads="1"/>
          </p:cNvSpPr>
          <p:nvPr/>
        </p:nvSpPr>
        <p:spPr bwMode="auto">
          <a:xfrm>
            <a:off x="1571751" y="744992"/>
            <a:ext cx="601639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961404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729081" y="846381"/>
            <a:ext cx="5967119"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097315" y="26924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740103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entury Gothic" panose="020B0502020202020204" pitchFamily="34" charset="0"/>
              </a:rPr>
              <a:t>Protocols and Models</a:t>
            </a:r>
          </a:p>
        </p:txBody>
      </p:sp>
      <p:sp>
        <p:nvSpPr>
          <p:cNvPr id="5" name="Text Box 3"/>
          <p:cNvSpPr txBox="1">
            <a:spLocks noGrp="1" noChangeArrowheads="1"/>
          </p:cNvSpPr>
          <p:nvPr>
            <p:ph type="title"/>
          </p:nvPr>
        </p:nvSpPr>
        <p:spPr bwMode="auto">
          <a:xfrm>
            <a:off x="2001791" y="671748"/>
            <a:ext cx="4764867" cy="5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3517175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93868" y="1232592"/>
            <a:ext cx="3939626" cy="3122213"/>
          </a:xfrm>
        </p:spPr>
        <p:txBody>
          <a:bodyPr/>
          <a:lstStyle/>
          <a:p>
            <a:pPr algn="just">
              <a:buFont typeface="Arial" panose="020B0604020202020204" pitchFamily="34" charset="0"/>
              <a:buChar char="•"/>
            </a:pPr>
            <a:r>
              <a:rPr lang="en-US" sz="2000" dirty="0">
                <a:latin typeface="Century Gothic" panose="020B0502020202020204" pitchFamily="34" charset="0"/>
              </a:rPr>
              <a:t>A GUI allows the user to interact with the system using an environment of graphical icons, menus, and windows.</a:t>
            </a:r>
          </a:p>
          <a:p>
            <a:pPr algn="just">
              <a:buFont typeface="Arial" panose="020B0604020202020204" pitchFamily="34" charset="0"/>
              <a:buChar char="•"/>
            </a:pPr>
            <a:r>
              <a:rPr lang="en-US" sz="2000" dirty="0">
                <a:latin typeface="Century Gothic" panose="020B0502020202020204" pitchFamily="34" charset="0"/>
              </a:rPr>
              <a:t>A GUI is more </a:t>
            </a:r>
            <a:r>
              <a:rPr lang="en-US" sz="2000" b="1" dirty="0">
                <a:latin typeface="Century Gothic" panose="020B0502020202020204" pitchFamily="34" charset="0"/>
              </a:rPr>
              <a:t>user-friendly</a:t>
            </a:r>
            <a:r>
              <a:rPr lang="en-US" sz="2000" dirty="0">
                <a:latin typeface="Century Gothic" panose="020B0502020202020204" pitchFamily="34" charset="0"/>
              </a:rPr>
              <a:t> and </a:t>
            </a:r>
            <a:r>
              <a:rPr lang="en-US" sz="2000" b="1" dirty="0">
                <a:latin typeface="Century Gothic" panose="020B0502020202020204" pitchFamily="34" charset="0"/>
              </a:rPr>
              <a:t>requires less knowledge of the underlying command structure that controls the system.</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219362" y="1309043"/>
            <a:ext cx="4640912" cy="2784547"/>
          </a:xfrm>
          <a:prstGeom prst="rect">
            <a:avLst/>
          </a:prstGeom>
        </p:spPr>
      </p:pic>
      <p:sp>
        <p:nvSpPr>
          <p:cNvPr id="5" name="Rectangle 6"/>
          <p:cNvSpPr txBox="1">
            <a:spLocks noChangeArrowheads="1"/>
          </p:cNvSpPr>
          <p:nvPr/>
        </p:nvSpPr>
        <p:spPr bwMode="auto">
          <a:xfrm>
            <a:off x="193868" y="4431256"/>
            <a:ext cx="8772157" cy="242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algn="just">
              <a:buFont typeface="Arial" panose="020B0604020202020204" pitchFamily="34" charset="0"/>
              <a:buChar char="•"/>
            </a:pPr>
            <a:r>
              <a:rPr lang="en-US" altLang="ja-JP" sz="2000" kern="0" dirty="0">
                <a:latin typeface="Century Gothic" panose="020B0502020202020204" pitchFamily="34" charset="0"/>
              </a:rPr>
              <a:t>Examples of these are: Windows, </a:t>
            </a:r>
            <a:r>
              <a:rPr lang="en-US" altLang="ja-JP" sz="2000" kern="0" dirty="0" err="1">
                <a:latin typeface="Century Gothic" panose="020B0502020202020204" pitchFamily="34" charset="0"/>
              </a:rPr>
              <a:t>macOS</a:t>
            </a:r>
            <a:r>
              <a:rPr lang="en-US" altLang="ja-JP" sz="2000" kern="0" dirty="0">
                <a:latin typeface="Century Gothic" panose="020B0502020202020204" pitchFamily="34" charset="0"/>
              </a:rPr>
              <a:t>, Linux KDE, Apple </a:t>
            </a:r>
            <a:r>
              <a:rPr lang="en-US" altLang="ja-JP" sz="2000" kern="0" dirty="0" err="1">
                <a:latin typeface="Century Gothic" panose="020B0502020202020204" pitchFamily="34" charset="0"/>
              </a:rPr>
              <a:t>iOS</a:t>
            </a:r>
            <a:r>
              <a:rPr lang="en-US" altLang="ja-JP" sz="2000" kern="0" dirty="0">
                <a:latin typeface="Century Gothic" panose="020B0502020202020204" pitchFamily="34" charset="0"/>
              </a:rPr>
              <a:t> and Android.</a:t>
            </a:r>
          </a:p>
          <a:p>
            <a:pPr algn="just">
              <a:buFont typeface="Arial" panose="020B0604020202020204" pitchFamily="34" charset="0"/>
              <a:buChar char="•"/>
            </a:pPr>
            <a:r>
              <a:rPr lang="en-US" sz="2000" kern="0" dirty="0">
                <a:latin typeface="Century Gothic" panose="020B0502020202020204" pitchFamily="34" charset="0"/>
              </a:rPr>
              <a:t>GUIs </a:t>
            </a:r>
            <a:r>
              <a:rPr lang="en-US" sz="2000" b="1" kern="0" dirty="0">
                <a:latin typeface="Century Gothic" panose="020B0502020202020204" pitchFamily="34" charset="0"/>
              </a:rPr>
              <a:t>can fail, crash, or simply not operate as specified</a:t>
            </a:r>
            <a:r>
              <a:rPr lang="en-US" sz="2000" kern="0" dirty="0">
                <a:latin typeface="Century Gothic" panose="020B0502020202020204" pitchFamily="34" charset="0"/>
              </a:rPr>
              <a:t>. For these reasons, network devices are typically accessed through a CLI.</a:t>
            </a:r>
            <a:endParaRPr lang="en-US" altLang="ja-JP" sz="2000" kern="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69670998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1525547"/>
            <a:ext cx="3939626" cy="1612619"/>
          </a:xfrm>
        </p:spPr>
        <p:txBody>
          <a:bodyPr/>
          <a:lstStyle/>
          <a:p>
            <a:pPr marL="0" indent="0" algn="just">
              <a:spcAft>
                <a:spcPts val="100"/>
              </a:spcAft>
              <a:buNone/>
            </a:pPr>
            <a:r>
              <a:rPr lang="en-US" dirty="0">
                <a:latin typeface="Century Gothic" panose="020B0502020202020204" pitchFamily="34" charset="0"/>
              </a:rPr>
              <a:t>PC operating system enables a user to do the following:</a:t>
            </a:r>
          </a:p>
          <a:p>
            <a:pPr lvl="1" algn="just">
              <a:spcAft>
                <a:spcPts val="100"/>
              </a:spcAft>
            </a:pPr>
            <a:r>
              <a:rPr lang="en-US" sz="1800" dirty="0">
                <a:latin typeface="Century Gothic" panose="020B0502020202020204" pitchFamily="34" charset="0"/>
              </a:rPr>
              <a:t>Use a mouse to make selections and run programs</a:t>
            </a:r>
          </a:p>
          <a:p>
            <a:pPr lvl="1" algn="just">
              <a:spcAft>
                <a:spcPts val="100"/>
              </a:spcAft>
            </a:pPr>
            <a:r>
              <a:rPr lang="en-US" sz="1800" dirty="0">
                <a:latin typeface="Century Gothic" panose="020B0502020202020204" pitchFamily="34" charset="0"/>
              </a:rPr>
              <a:t>Enter text and text-based commands</a:t>
            </a:r>
          </a:p>
          <a:p>
            <a:pPr lvl="1">
              <a:spcAft>
                <a:spcPts val="100"/>
              </a:spcAft>
            </a:pPr>
            <a:r>
              <a:rPr lang="en-US" sz="1800" dirty="0">
                <a:latin typeface="Century Gothic" panose="020B0502020202020204" pitchFamily="34" charset="0"/>
              </a:rPr>
              <a:t>View output on a monitor</a:t>
            </a:r>
          </a:p>
          <a:p>
            <a:endParaRPr lang="en-US" sz="2800" dirty="0">
              <a:latin typeface="Century Gothic" panose="020B0502020202020204" pitchFamily="34" charset="0"/>
            </a:endParaRPr>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rotWithShape="1">
          <a:blip r:embed="rId4"/>
          <a:srcRect r="42887"/>
          <a:stretch/>
        </p:blipFill>
        <p:spPr>
          <a:xfrm>
            <a:off x="4005385" y="4204047"/>
            <a:ext cx="5036840" cy="1072592"/>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537214" y="1525547"/>
            <a:ext cx="4204251" cy="3028521"/>
          </a:xfrm>
          <a:prstGeom prst="rect">
            <a:avLst/>
          </a:prstGeom>
          <a:noFill/>
        </p:spPr>
        <p:txBody>
          <a:bodyPr wrap="square" rtlCol="0">
            <a:spAutoFit/>
          </a:bodyPr>
          <a:lstStyle/>
          <a:p>
            <a:pPr algn="just"/>
            <a:r>
              <a:rPr lang="en-US" sz="2000" dirty="0">
                <a:solidFill>
                  <a:srgbClr val="000000"/>
                </a:solidFill>
                <a:latin typeface="Century Gothic" panose="020B0502020202020204" pitchFamily="34" charset="0"/>
              </a:rPr>
              <a:t>CLI-based network operating system enables a network technician to do the following:</a:t>
            </a:r>
          </a:p>
          <a:p>
            <a:pPr marL="742950" lvl="1" indent="-285750" algn="just">
              <a:buClr>
                <a:schemeClr val="tx1"/>
              </a:buClr>
              <a:buFont typeface="Arial" panose="020B0604020202020204" pitchFamily="34" charset="0"/>
              <a:buChar char="•"/>
            </a:pPr>
            <a:r>
              <a:rPr lang="en-US" sz="2000" dirty="0">
                <a:solidFill>
                  <a:srgbClr val="000000"/>
                </a:solidFill>
                <a:latin typeface="Century Gothic" panose="020B0502020202020204" pitchFamily="34" charset="0"/>
              </a:rPr>
              <a:t>Use a keyboard to run CLI-based network programs</a:t>
            </a:r>
          </a:p>
          <a:p>
            <a:pPr marL="742950" lvl="1" indent="-285750" algn="just">
              <a:buClr>
                <a:schemeClr val="tx1"/>
              </a:buClr>
              <a:buFont typeface="Arial" panose="020B0604020202020204" pitchFamily="34" charset="0"/>
              <a:buChar char="•"/>
            </a:pPr>
            <a:r>
              <a:rPr lang="en-US" sz="2000" dirty="0">
                <a:solidFill>
                  <a:srgbClr val="000000"/>
                </a:solidFill>
                <a:latin typeface="Century Gothic" panose="020B0502020202020204" pitchFamily="34" charset="0"/>
              </a:rPr>
              <a:t>Use a keyboard to enter text and text-based commands</a:t>
            </a:r>
          </a:p>
          <a:p>
            <a:pPr marL="742950" lvl="1" indent="-285750" algn="just">
              <a:buClr>
                <a:schemeClr val="tx1"/>
              </a:buClr>
              <a:buFont typeface="Arial" panose="020B0604020202020204" pitchFamily="34" charset="0"/>
              <a:buChar char="•"/>
            </a:pPr>
            <a:r>
              <a:rPr lang="en-US" sz="2000" dirty="0">
                <a:solidFill>
                  <a:srgbClr val="000000"/>
                </a:solidFill>
                <a:latin typeface="Century Gothic" panose="020B0502020202020204" pitchFamily="34" charset="0"/>
              </a:rPr>
              <a:t>View output on a monitor</a:t>
            </a:r>
          </a:p>
          <a:p>
            <a:endParaRPr lang="en-US" sz="3200" dirty="0">
              <a:latin typeface="Century Gothic" panose="020B0502020202020204" pitchFamily="34" charset="0"/>
            </a:endParaRPr>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597587" y="4611755"/>
            <a:ext cx="3035165" cy="1821099"/>
          </a:xfrm>
          <a:prstGeom prst="rect">
            <a:avLst/>
          </a:prstGeom>
        </p:spPr>
      </p:pic>
    </p:spTree>
    <p:custDataLst>
      <p:tags r:id="rId1"/>
    </p:custDataLst>
    <p:extLst>
      <p:ext uri="{BB962C8B-B14F-4D97-AF65-F5344CB8AC3E}">
        <p14:creationId xmlns:p14="http://schemas.microsoft.com/office/powerpoint/2010/main" val="148016233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93868" y="1277419"/>
            <a:ext cx="3939626" cy="3848341"/>
          </a:xfrm>
        </p:spPr>
        <p:txBody>
          <a:bodyPr/>
          <a:lstStyle/>
          <a:p>
            <a:pPr algn="just">
              <a:buFont typeface="Arial" panose="020B0604020202020204" pitchFamily="34" charset="0"/>
              <a:buChar char="•"/>
            </a:pPr>
            <a:r>
              <a:rPr lang="en-US" sz="2000" b="1" dirty="0">
                <a:latin typeface="Century Gothic" panose="020B0502020202020204" pitchFamily="34" charset="0"/>
              </a:rPr>
              <a:t>Console</a:t>
            </a:r>
            <a:r>
              <a:rPr lang="en-US" sz="2000" dirty="0">
                <a:latin typeface="Century Gothic" panose="020B0502020202020204" pitchFamily="34" charset="0"/>
              </a:rPr>
              <a:t> – </a:t>
            </a:r>
            <a:r>
              <a:rPr lang="en-US" sz="1800" dirty="0">
                <a:latin typeface="Century Gothic" panose="020B0502020202020204" pitchFamily="34" charset="0"/>
              </a:rPr>
              <a:t>A physical management port used to access a device in order to </a:t>
            </a:r>
            <a:r>
              <a:rPr lang="en-US" sz="1800" b="1" dirty="0">
                <a:latin typeface="Century Gothic" panose="020B0502020202020204" pitchFamily="34" charset="0"/>
              </a:rPr>
              <a:t>provide maintenance</a:t>
            </a:r>
            <a:r>
              <a:rPr lang="en-US" sz="1800" dirty="0">
                <a:latin typeface="Century Gothic" panose="020B0502020202020204" pitchFamily="34" charset="0"/>
              </a:rPr>
              <a:t>, such as performing the initial configurations.</a:t>
            </a:r>
          </a:p>
          <a:p>
            <a:pPr algn="just">
              <a:buFont typeface="Arial" panose="020B0604020202020204" pitchFamily="34" charset="0"/>
              <a:buChar char="•"/>
            </a:pPr>
            <a:r>
              <a:rPr lang="en-US" sz="2000" b="1" dirty="0">
                <a:latin typeface="Century Gothic" panose="020B0502020202020204" pitchFamily="34" charset="0"/>
              </a:rPr>
              <a:t>Secure Shell (SSH) </a:t>
            </a:r>
            <a:r>
              <a:rPr lang="en-US" sz="2000" dirty="0">
                <a:latin typeface="Century Gothic" panose="020B0502020202020204" pitchFamily="34" charset="0"/>
              </a:rPr>
              <a:t>– </a:t>
            </a:r>
            <a:r>
              <a:rPr lang="en-US" sz="1800" dirty="0">
                <a:latin typeface="Century Gothic" panose="020B0502020202020204" pitchFamily="34" charset="0"/>
              </a:rPr>
              <a:t>Establishes a </a:t>
            </a:r>
            <a:r>
              <a:rPr lang="en-US" sz="1800" b="1" dirty="0">
                <a:latin typeface="Century Gothic" panose="020B0502020202020204" pitchFamily="34" charset="0"/>
              </a:rPr>
              <a:t>secure remote CLI </a:t>
            </a:r>
            <a:r>
              <a:rPr lang="en-US" sz="1800" dirty="0">
                <a:latin typeface="Century Gothic" panose="020B0502020202020204" pitchFamily="34" charset="0"/>
              </a:rPr>
              <a:t>connection to a device, through a virtual interface, over a network. </a:t>
            </a:r>
            <a:r>
              <a:rPr lang="en-US" sz="2000" dirty="0">
                <a:latin typeface="Century Gothic" panose="020B0502020202020204" pitchFamily="34" charset="0"/>
              </a:rPr>
              <a:t>(</a:t>
            </a:r>
            <a:r>
              <a:rPr lang="en-US" sz="1200" dirty="0">
                <a:latin typeface="Century Gothic" panose="020B0502020202020204" pitchFamily="34" charset="0"/>
              </a:rPr>
              <a:t>Note: This is the recommended method for remotely connecting to a device.)</a:t>
            </a:r>
            <a:endParaRPr lang="en-US" sz="2000" dirty="0">
              <a:latin typeface="Century Gothic" panose="020B0502020202020204" pitchFamily="34" charset="0"/>
            </a:endParaRPr>
          </a:p>
          <a:p>
            <a:pPr algn="just">
              <a:buFont typeface="Arial" panose="020B0604020202020204" pitchFamily="34" charset="0"/>
              <a:buChar char="•"/>
            </a:pPr>
            <a:r>
              <a:rPr lang="en-US" sz="2000" b="1" dirty="0">
                <a:latin typeface="Century Gothic" panose="020B0502020202020204" pitchFamily="34" charset="0"/>
              </a:rPr>
              <a:t>Telnet</a:t>
            </a:r>
            <a:r>
              <a:rPr lang="en-US" sz="2000" dirty="0">
                <a:latin typeface="Century Gothic" panose="020B0502020202020204" pitchFamily="34" charset="0"/>
              </a:rPr>
              <a:t> – Establishes an </a:t>
            </a:r>
            <a:r>
              <a:rPr lang="en-US" sz="2000" b="1" dirty="0">
                <a:latin typeface="Century Gothic" panose="020B0502020202020204" pitchFamily="34" charset="0"/>
              </a:rPr>
              <a:t>insecure remote CLI </a:t>
            </a:r>
            <a:r>
              <a:rPr lang="en-US" sz="2000" dirty="0">
                <a:latin typeface="Century Gothic" panose="020B0502020202020204" pitchFamily="34" charset="0"/>
              </a:rPr>
              <a:t>connection to a device over the network. </a:t>
            </a:r>
            <a:r>
              <a:rPr lang="en-US" sz="1200" dirty="0">
                <a:latin typeface="Century Gothic" panose="020B0502020202020204" pitchFamily="34" charset="0"/>
              </a:rPr>
              <a:t>(Note: User authentication, passwords and commands are sent over the network in plaintext.) </a:t>
            </a:r>
          </a:p>
          <a:p>
            <a:endParaRPr lang="en-US" sz="2000" dirty="0">
              <a:latin typeface="Century Gothic" panose="020B0502020202020204" pitchFamily="34" charset="0"/>
            </a:endParaRPr>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86720" y="1277419"/>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215114" y="3313134"/>
            <a:ext cx="4805378" cy="20416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27320" y="5684520"/>
            <a:ext cx="3215640" cy="424732"/>
          </a:xfrm>
          <a:prstGeom prst="rect">
            <a:avLst/>
          </a:prstGeom>
          <a:noFill/>
        </p:spPr>
        <p:txBody>
          <a:bodyPr wrap="square" rtlCol="0">
            <a:spAutoFit/>
          </a:bodyPr>
          <a:lstStyle/>
          <a:p>
            <a:r>
              <a:rPr lang="en-US" dirty="0">
                <a:latin typeface="+mj-lt"/>
              </a:rPr>
              <a:t>***Aux???</a:t>
            </a:r>
          </a:p>
        </p:txBody>
      </p:sp>
    </p:spTree>
    <p:custDataLst>
      <p:tags r:id="rId1"/>
    </p:custDataLst>
    <p:extLst>
      <p:ext uri="{BB962C8B-B14F-4D97-AF65-F5344CB8AC3E}">
        <p14:creationId xmlns:p14="http://schemas.microsoft.com/office/powerpoint/2010/main" val="320726610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D819517321244184198FCFAB842BC7" ma:contentTypeVersion="2" ma:contentTypeDescription="Create a new document." ma:contentTypeScope="" ma:versionID="7183044b46c852002003ca7d8fa126e2">
  <xsd:schema xmlns:xsd="http://www.w3.org/2001/XMLSchema" xmlns:xs="http://www.w3.org/2001/XMLSchema" xmlns:p="http://schemas.microsoft.com/office/2006/metadata/properties" xmlns:ns2="4d007345-75e0-43f1-971e-037a41bc0b74" targetNamespace="http://schemas.microsoft.com/office/2006/metadata/properties" ma:root="true" ma:fieldsID="e834d1fd24cf36ba3cc596628463c69b" ns2:_="">
    <xsd:import namespace="4d007345-75e0-43f1-971e-037a41bc0b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7345-75e0-43f1-971e-037a41bc0b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414D66-7CDB-48F4-B147-6C29389F833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DFABE0-E6E7-4C63-A810-2A0D3ACA82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7345-75e0-43f1-971e-037a41bc0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A8E1A5-4867-47D2-AE82-2ECC73855C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30674</TotalTime>
  <Pages>28</Pages>
  <Words>4543</Words>
  <Application>Microsoft Office PowerPoint</Application>
  <PresentationFormat>On-screen Show (4:3)</PresentationFormat>
  <Paragraphs>521</Paragraphs>
  <Slides>64</Slides>
  <Notes>50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64</vt:i4>
      </vt:variant>
    </vt:vector>
  </HeadingPairs>
  <TitlesOfParts>
    <vt:vector size="71" baseType="lpstr">
      <vt:lpstr>Arial</vt:lpstr>
      <vt:lpstr>Century Gothic</vt:lpstr>
      <vt:lpstr>Montserrat</vt:lpstr>
      <vt:lpstr>PT Sans</vt:lpstr>
      <vt:lpstr>Wingdings</vt:lpstr>
      <vt:lpstr>1_UCTI-Template-foundation-level</vt:lpstr>
      <vt:lpstr>NetAcad-4F_PPT-WHT_060408</vt:lpstr>
      <vt:lpstr>PowerPoint Presentation</vt:lpstr>
      <vt:lpstr>Topic &amp; Structure of The Lesson</vt:lpstr>
      <vt:lpstr>Learning Outcomes</vt:lpstr>
      <vt:lpstr>Key Terms You Must Be Able To Use</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Check your understanding – 2.1 Cisco IOS Access</vt:lpstr>
      <vt:lpstr>2.2 IOS Navigations </vt:lpstr>
      <vt:lpstr>IOS Navigation Primary Command Modes</vt:lpstr>
      <vt:lpstr>Video - IOS CLI Primary Command Modes</vt:lpstr>
      <vt:lpstr>IOS Navigation Configuration Mode and Subconfiguration Modes</vt:lpstr>
      <vt:lpstr>IOS Navigation Navigation Between IOS Modes</vt:lpstr>
      <vt:lpstr>IOS Navigation Navigation Between IOS Modes (Cont.)</vt:lpstr>
      <vt:lpstr>Video - Navigate Between IOS Modes</vt:lpstr>
      <vt:lpstr>Activity in Netacad: Syntax Checker – Navigate between IOS mode</vt:lpstr>
      <vt:lpstr>Check your understanding – 2.2 IOS Navigation</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Video - Context Sensitive Help and Command Syntax Check</vt:lpstr>
      <vt:lpstr>The Command Structure Hot Keys and Shortcuts</vt:lpstr>
      <vt:lpstr>The Command Structure Hot Keys and Shortcuts (Cont.)</vt:lpstr>
      <vt:lpstr>The Command Structure Hot Keys and Shortcuts (Cont.)</vt:lpstr>
      <vt:lpstr>Video – Hot Keys and Shortcuts</vt:lpstr>
      <vt:lpstr>2.4 Basic Device Configurations </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Video – Secure Administrative Access to a Switch</vt:lpstr>
      <vt:lpstr>Activity in Netacad: Syntax Checker - Basic Device Configuration</vt:lpstr>
      <vt:lpstr>Check your understanding – 2.4 Basic Device Configuration</vt:lpstr>
      <vt:lpstr>2.5 Save Configurations</vt:lpstr>
      <vt:lpstr>Save Configurations Configuration Files</vt:lpstr>
      <vt:lpstr>Save Configurations Alter the Running Configurations</vt:lpstr>
      <vt:lpstr>Video – Alter the Running Configuration</vt:lpstr>
      <vt:lpstr>Save Configurations Capture Configuration to a Text File</vt:lpstr>
      <vt:lpstr>Save Configurations Capture Configuration to a Text File (Cont.)</vt:lpstr>
      <vt:lpstr>2.6 Ports and Addresses</vt:lpstr>
      <vt:lpstr>Ports and Addresses IP Addresses</vt:lpstr>
      <vt:lpstr>Ports and Addresses IP Addresses (Cont.)</vt:lpstr>
      <vt:lpstr>Ports and Addresses Interfaces and Ports</vt:lpstr>
      <vt:lpstr>Check your understanding – 2.6 Ports and Addresses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Activity in Netacad - Verify Windows PC IP Configuration</vt:lpstr>
      <vt:lpstr>Video – Test the Interface Assignment</vt:lpstr>
      <vt:lpstr>Video – Test End to End Connectivity </vt:lpstr>
      <vt:lpstr>Quick Review Question</vt:lpstr>
      <vt:lpstr>PowerPoint Presentation</vt:lpstr>
      <vt:lpstr>Question and Answer Session</vt:lpstr>
      <vt:lpstr>What we will cover next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Salmiah Amin</cp:lastModifiedBy>
  <cp:revision>1002</cp:revision>
  <cp:lastPrinted>1999-01-27T00:54:54Z</cp:lastPrinted>
  <dcterms:created xsi:type="dcterms:W3CDTF">2006-10-23T15:07:30Z</dcterms:created>
  <dcterms:modified xsi:type="dcterms:W3CDTF">2024-12-08T14:10:22Z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0x01010016D819517321244184198FCFAB842BC7</vt:lpwstr>
  </property>
</Properties>
</file>